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60" r:id="rId2"/>
    <p:sldId id="270" r:id="rId3"/>
    <p:sldId id="257" r:id="rId4"/>
    <p:sldId id="268" r:id="rId5"/>
    <p:sldId id="262" r:id="rId6"/>
    <p:sldId id="269" r:id="rId7"/>
    <p:sldId id="263" r:id="rId8"/>
    <p:sldId id="264" r:id="rId9"/>
    <p:sldId id="271" r:id="rId10"/>
    <p:sldId id="265" r:id="rId11"/>
    <p:sldId id="267" r:id="rId12"/>
  </p:sldIdLst>
  <p:sldSz cx="12192000" cy="6858000"/>
  <p:notesSz cx="6797675" cy="9874250"/>
  <p:embeddedFontLst>
    <p:embeddedFont>
      <p:font typeface="Akrobat Black" panose="00000A00000000000000" charset="-52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99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7C593-7F86-41A9-BA6E-17CA123135A7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6BF1C-33CB-44F0-9334-B60953E75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97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6BF1C-33CB-44F0-9334-B60953E75A1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38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684F4E-4181-8A0A-9176-A91428CA7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30B2326-2D07-C871-D7B7-3ED73AF3E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3D8019-9085-7B57-1260-5B4129D4F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562C-82E5-4A67-9096-D7CFC61DD8D5}" type="datetime1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1A022A-CEA6-D4DD-9F57-59A3B2AD1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1C4046-41D9-C671-7C18-77CDBD75F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9705-C14B-43BD-8724-2823F736A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157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485312-0E2D-6E35-53F0-D0A73670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8C04492-65B0-5EDA-449F-9D4AA7D96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D59293-AF03-7A85-3C77-51BBE0FA8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FD49-AE2A-420D-B335-DFFBE8DF537C}" type="datetime1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587DDE3-C4A8-240E-149F-E1B79430D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D0C4B9-77D6-D226-CDCD-FC07A217F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9705-C14B-43BD-8724-2823F736A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854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7053BFB-1F03-74ED-5A53-C10AAEC693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0CC423C-0EAD-FF49-B175-673B20525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5E90B1A-2403-7B43-31CF-DD5E462F1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FEE3-5FC4-4026-8345-8D79FA45553E}" type="datetime1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506346-606B-F347-ECEC-7BE84A403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CF25376-7025-DDB8-C615-9283CDCD0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9705-C14B-43BD-8724-2823F736A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09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DF5064-5EF1-019A-C19A-244C003FB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67C543-2B8D-7565-75A7-F9CF5C3A7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DC309D4-974C-D96C-D1DE-15A5CB7C3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C2F4-D129-46A0-A983-C17E102DA534}" type="datetime1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FAC3A7-669C-7F86-2F2C-06AFC2BFC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21376A-339C-2855-BC21-4B5BC641B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9705-C14B-43BD-8724-2823F736A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08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6963F5-0762-2490-6F34-9F13E28E2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13E350B-2A19-2625-5726-7787726A0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7C380D7-3463-EC86-9D02-D009C749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EBF-BCFD-4BDA-A9ED-BD8FA6F3894A}" type="datetime1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BFD629-9F7F-A213-77CA-BCE4913B2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974CC6-644E-61CD-1DD3-47057D303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9705-C14B-43BD-8724-2823F736A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69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B74965-2883-F843-DF57-D2C1245FF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5A2F38-7335-BB34-80E4-2967205B5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E58AD5C-551E-6FC9-EED4-2A8E30AD1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09069BC-FDA8-32CE-DF42-8A0349150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BA36-75AD-4BE5-A119-B54BC19061CA}" type="datetime1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1C8225D-4615-2B7D-F509-470A72003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C867458-CAA8-7CDE-242F-D9593040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9705-C14B-43BD-8724-2823F736A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41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BD3B44-3903-3881-4E3F-9E1B2502B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431CDE-7203-4C0C-768D-6B712109E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070BA6B-13C8-6A6F-45BA-03BD085A6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5453AC5-23E0-83DC-57AC-520DA4228B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B95AF1D-8AF3-7A81-C0BF-777511FB6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39C98B8-D8B0-ECBB-09FE-8F96AD325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5599-DF69-4A4E-B43C-45E956340041}" type="datetime1">
              <a:rPr lang="ru-RU" smtClean="0"/>
              <a:t>27.10.2022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68B2D3A-9278-4B4D-1C43-C295A9746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63DC74B-9F3A-B10D-8C0A-F5E9874CF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9705-C14B-43BD-8724-2823F736A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37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8AEC68-10DB-CD47-8AE5-57EA21B5D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598E204-EE91-917C-C71E-3D38D549F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7743-3A57-4ACB-B1A6-15098147BCB1}" type="datetime1">
              <a:rPr lang="ru-RU" smtClean="0"/>
              <a:t>27.10.2022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87DBC17-FCE6-871E-E108-B338D06E8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34F4B3E-009F-9335-6C52-769AFE327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9705-C14B-43BD-8724-2823F736A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2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1E9E0FC-CBD2-9712-27B9-1146B07D6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B07F-9B7B-4E1C-BAA5-16159E84F58C}" type="datetime1">
              <a:rPr lang="ru-RU" smtClean="0"/>
              <a:t>27.10.2022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B606A7B-A9AA-75EB-3D88-20194F337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C1D9E7B-349B-ABE4-DC67-C29F7CE56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9705-C14B-43BD-8724-2823F736A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158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35389E-D8BD-F5CF-4870-F50D0FA71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678E0B-39F4-84C7-1FB2-0DA3A2501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85DAA7D-9FEC-37F0-B807-9DA97F75D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45ABE81-9FBC-B80B-3C0C-F3929895B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850C4-A16C-44FF-B5C5-046F69044751}" type="datetime1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E877857-B128-84C5-EC3B-2830C0454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86162D0-4EC4-E597-911D-E0A766D4F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9705-C14B-43BD-8724-2823F736A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61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C4CCFB-6459-A862-FBE1-2C0CD5B1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EA9698E-3ABC-5A2C-0318-0FD4DDD495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F919D37-B6A6-B118-46A1-C263856E9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844ADA1-4B68-59AE-09AF-07E402FEC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145B-733D-46AD-B394-05629E3F21A1}" type="datetime1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FD12940-76DE-4E28-AF53-84385B73C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D571776-C7DC-6486-F306-CC99D661A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9705-C14B-43BD-8724-2823F736A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07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1C0FB8-E45A-2F90-EE6C-E59D7FF1C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DFD4E3A-5D1B-5918-0C29-61678CDA1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0C3A34B-7AAB-BEF2-6562-973FBA0709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916EC-A8F7-4612-8847-6A10CF160614}" type="datetime1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8FB4EF0-1A4D-9BAF-FA92-0CE4D3CF7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CE521AC-AFF1-F3E3-09EF-185EEB71E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79705-C14B-43BD-8724-2823F736A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45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kartaslov.ru/%D0%BA%D0%BD%D0%B8%D0%B3%D0%B8/%D0%9C_%D0%98_%D0%91%D0%BE%D0%B3%D0%B4%D0%B0%D0%BD%D0%BE%D0%B2%D0%B0_%D0%A8%D0%BA%D0%BE%D0%BB%D0%B0_%D0%BA%D0%BE%D0%BD%D1%82%D0%B5%D0%BD%D1%82%D0%B0/2#p6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artaslov.ru/%D1%86%D0%B8%D1%82%D0%B0%D1%82%D1%8B/%D0%9E%D1%81%D0%BA%D0%B0%D1%80_%D0%A3%D0%B0%D0%B9%D0%BB%D1%8C%D0%B4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ach@tspu.edu.r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mcenter.tspu.edu.ru/fip.html" TargetMode="External"/><Relationship Id="rId5" Type="http://schemas.openxmlformats.org/officeDocument/2006/relationships/hyperlink" Target="https://vk.com/fizmatcenter" TargetMode="External"/><Relationship Id="rId4" Type="http://schemas.openxmlformats.org/officeDocument/2006/relationships/hyperlink" Target="https://fmcenter.tspu.edu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AE4325-29BB-6E7E-17BA-D17BEE89F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03" y="1872342"/>
            <a:ext cx="9919063" cy="1063399"/>
          </a:xfrm>
        </p:spPr>
        <p:txBody>
          <a:bodyPr>
            <a:noAutofit/>
          </a:bodyPr>
          <a:lstStyle/>
          <a:p>
            <a:pPr algn="l"/>
            <a:r>
              <a:rPr lang="ru-RU" sz="3200" u="sng" dirty="0" smtClean="0">
                <a:solidFill>
                  <a:srgbClr val="0099CC"/>
                </a:solidFill>
                <a:latin typeface="Akrobat Black" panose="00000A00000000000000" pitchFamily="50" charset="-52"/>
              </a:rPr>
              <a:t>ОСОБЕННОСТИ ГРАНТОВЫХ ЗАЯВОК В СФЕРЕ ОБРАЗОВАНИЯ</a:t>
            </a:r>
            <a:endParaRPr lang="ru-RU" sz="3200" u="sng" dirty="0">
              <a:solidFill>
                <a:srgbClr val="0099CC"/>
              </a:solidFill>
              <a:latin typeface="Akrobat Black" panose="00000A00000000000000" pitchFamily="50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9595ADD-1EE4-AC30-2453-AAF4F8514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503" y="4900159"/>
            <a:ext cx="7798526" cy="114358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1600" b="1" dirty="0" smtClean="0">
                <a:latin typeface="Century Gothic" panose="020B0502020202020204" pitchFamily="34" charset="0"/>
              </a:rPr>
              <a:t>Червонный </a:t>
            </a:r>
            <a:r>
              <a:rPr lang="ru-RU" sz="1600" b="1" dirty="0">
                <a:latin typeface="Century Gothic" panose="020B0502020202020204" pitchFamily="34" charset="0"/>
              </a:rPr>
              <a:t>Михаил Александрович, </a:t>
            </a:r>
            <a:r>
              <a:rPr lang="ru-RU" sz="1600" dirty="0" err="1">
                <a:latin typeface="Century Gothic" panose="020B0502020202020204" pitchFamily="34" charset="0"/>
              </a:rPr>
              <a:t>д.п.н</a:t>
            </a:r>
            <a:r>
              <a:rPr lang="ru-RU" sz="1600" dirty="0">
                <a:latin typeface="Century Gothic" panose="020B0502020202020204" pitchFamily="34" charset="0"/>
              </a:rPr>
              <a:t>., проф. каф</a:t>
            </a:r>
            <a:r>
              <a:rPr lang="ru-RU" sz="1600" dirty="0" smtClean="0">
                <a:latin typeface="Century Gothic" panose="020B0502020202020204" pitchFamily="34" charset="0"/>
              </a:rPr>
              <a:t>.</a:t>
            </a:r>
            <a:r>
              <a:rPr lang="en-US" sz="1600" dirty="0" smtClean="0"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latin typeface="Century Gothic" panose="020B0502020202020204" pitchFamily="34" charset="0"/>
              </a:rPr>
              <a:t>физики</a:t>
            </a:r>
            <a:r>
              <a:rPr lang="en-US" sz="1600" dirty="0" smtClean="0"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latin typeface="Century Gothic" panose="020B0502020202020204" pitchFamily="34" charset="0"/>
              </a:rPr>
              <a:t>и методики обучения физике,</a:t>
            </a:r>
            <a:r>
              <a:rPr lang="en-US" sz="1600" dirty="0" smtClean="0"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latin typeface="Century Gothic" panose="020B0502020202020204" pitchFamily="34" charset="0"/>
              </a:rPr>
              <a:t>директор </a:t>
            </a:r>
            <a:r>
              <a:rPr lang="ru-RU" sz="1600" dirty="0">
                <a:latin typeface="Century Gothic" panose="020B0502020202020204" pitchFamily="34" charset="0"/>
              </a:rPr>
              <a:t>центра дополнительного физико-математического и естественнонаучного </a:t>
            </a:r>
            <a:r>
              <a:rPr lang="ru-RU" sz="1600" dirty="0" smtClean="0">
                <a:latin typeface="Century Gothic" panose="020B0502020202020204" pitchFamily="34" charset="0"/>
              </a:rPr>
              <a:t>образования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37461" y="3317785"/>
            <a:ext cx="47461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Вы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не подарите себе возможность выиграть грант или найти спонсора для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стартапа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, если не будете показывать тексты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другим</a:t>
            </a:r>
          </a:p>
          <a:p>
            <a:r>
              <a:rPr lang="ru-RU" i="1" dirty="0">
                <a:hlinkClick r:id="rId3"/>
              </a:rPr>
              <a:t>М. И. Богданова, Школа контента, 2019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9705-C14B-43BD-8724-2823F736A4F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772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6884" y="1166361"/>
            <a:ext cx="1875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ru-RU" sz="2800" b="1" dirty="0" smtClean="0">
                <a:solidFill>
                  <a:srgbClr val="00CCFF"/>
                </a:solidFill>
                <a:latin typeface="Times New Roman"/>
                <a:ea typeface="Calibri"/>
                <a:cs typeface="Times New Roman"/>
              </a:rPr>
              <a:t>ВЫВОДЫ</a:t>
            </a:r>
            <a:endParaRPr lang="ru-RU" sz="2800" b="1" dirty="0">
              <a:solidFill>
                <a:srgbClr val="00CCFF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6884" y="2105561"/>
            <a:ext cx="112038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ru-RU" sz="3200" b="1" dirty="0" smtClean="0">
              <a:solidFill>
                <a:prstClr val="black"/>
              </a:solidFill>
            </a:endParaRPr>
          </a:p>
          <a:p>
            <a:pPr lvl="1" algn="just"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6883" y="2105562"/>
            <a:ext cx="1101038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4800" dirty="0">
                <a:solidFill>
                  <a:srgbClr val="242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жизни возможны только две трагедии: первая — не получить то, о чём мечтаешь, вторая — получить</a:t>
            </a:r>
            <a:r>
              <a:rPr lang="ru-RU" sz="4800" dirty="0" smtClean="0">
                <a:solidFill>
                  <a:srgbClr val="242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4800" dirty="0">
              <a:solidFill>
                <a:srgbClr val="242D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242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rgbClr val="242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Веер леди </a:t>
            </a:r>
            <a:r>
              <a:rPr lang="ru-RU" sz="2000" dirty="0" err="1">
                <a:solidFill>
                  <a:srgbClr val="242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Уиндермир</a:t>
            </a:r>
            <a:r>
              <a:rPr lang="ru-RU" sz="2000" dirty="0" smtClean="0">
                <a:solidFill>
                  <a:srgbClr val="242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i="1" dirty="0" smtClean="0">
                <a:solidFill>
                  <a:srgbClr val="AAAAA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Оскар </a:t>
            </a:r>
            <a:r>
              <a:rPr lang="ru-RU" sz="2000" i="1" dirty="0">
                <a:solidFill>
                  <a:srgbClr val="AAAAA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Уайльд (1854–1900) — английский поэт</a:t>
            </a:r>
            <a:endParaRPr lang="ru-RU" sz="2000" b="0" i="0" dirty="0">
              <a:solidFill>
                <a:srgbClr val="242D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9705-C14B-43BD-8724-2823F736A4F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44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847093" y="1243363"/>
            <a:ext cx="4183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Благодарю за внимание!</a:t>
            </a:r>
            <a:endParaRPr lang="ru-RU" sz="2800" b="1" dirty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6754" y="2276981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r>
              <a:rPr lang="ru-RU" b="1" spc="-100" dirty="0" smtClean="0">
                <a:solidFill>
                  <a:srgbClr val="5B9BD5">
                    <a:lumMod val="50000"/>
                  </a:srgbClr>
                </a:solidFill>
                <a:latin typeface="Calibri"/>
              </a:rPr>
              <a:t>Михаил </a:t>
            </a:r>
            <a:r>
              <a:rPr lang="ru-RU" b="1" spc="-10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Александрович </a:t>
            </a:r>
            <a:r>
              <a:rPr lang="ru-RU" b="1" spc="-100" dirty="0" smtClean="0">
                <a:solidFill>
                  <a:srgbClr val="5B9BD5">
                    <a:lumMod val="50000"/>
                  </a:srgbClr>
                </a:solidFill>
                <a:latin typeface="Calibri"/>
              </a:rPr>
              <a:t>Червонный</a:t>
            </a:r>
          </a:p>
          <a:p>
            <a:r>
              <a:rPr lang="en-US" spc="-100" dirty="0" smtClean="0">
                <a:solidFill>
                  <a:srgbClr val="5B9BD5">
                    <a:lumMod val="50000"/>
                  </a:srgbClr>
                </a:solidFill>
                <a:hlinkClick r:id="rId3"/>
              </a:rPr>
              <a:t>mach@tspu.edu.ru</a:t>
            </a:r>
            <a:endParaRPr lang="ru-RU" spc="-100" dirty="0" smtClean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07205" y="2809594"/>
            <a:ext cx="79806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spc="-100" dirty="0" smtClean="0">
                <a:solidFill>
                  <a:srgbClr val="5B9BD5">
                    <a:lumMod val="50000"/>
                  </a:srgbClr>
                </a:solidFill>
                <a:latin typeface="Calibri"/>
              </a:rPr>
              <a:t>Центр дополнительного физико-математического и естественнонаучного образования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spc="-100" dirty="0" smtClean="0">
                <a:solidFill>
                  <a:srgbClr val="5B9BD5">
                    <a:lumMod val="50000"/>
                  </a:srgbClr>
                </a:solidFill>
                <a:latin typeface="Calibri"/>
              </a:rPr>
              <a:t>сайт</a:t>
            </a:r>
          </a:p>
          <a:p>
            <a:r>
              <a:rPr lang="en-US" dirty="0">
                <a:hlinkClick r:id="rId4"/>
              </a:rPr>
              <a:t>https://fmcenter.tspu.edu.ru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spc="-100" dirty="0" err="1" smtClean="0">
                <a:solidFill>
                  <a:srgbClr val="5B9BD5">
                    <a:lumMod val="50000"/>
                  </a:srgbClr>
                </a:solidFill>
              </a:rPr>
              <a:t>ВКонтакте</a:t>
            </a:r>
            <a:endParaRPr lang="ru-RU" b="1" spc="-100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en-US" spc="-100" dirty="0">
                <a:solidFill>
                  <a:srgbClr val="5B9BD5">
                    <a:lumMod val="50000"/>
                  </a:srgbClr>
                </a:solidFill>
                <a:hlinkClick r:id="rId5"/>
              </a:rPr>
              <a:t>https://</a:t>
            </a:r>
            <a:r>
              <a:rPr lang="en-US" spc="-100" dirty="0" smtClean="0">
                <a:solidFill>
                  <a:srgbClr val="5B9BD5">
                    <a:lumMod val="50000"/>
                  </a:srgbClr>
                </a:solidFill>
                <a:hlinkClick r:id="rId5"/>
              </a:rPr>
              <a:t>vk.com/fizmatcenter</a:t>
            </a:r>
            <a:endParaRPr lang="ru-RU" spc="-100" dirty="0" smtClean="0">
              <a:solidFill>
                <a:srgbClr val="5B9BD5">
                  <a:lumMod val="50000"/>
                </a:srgbClr>
              </a:solidFill>
            </a:endParaRPr>
          </a:p>
          <a:p>
            <a:endParaRPr lang="ru-RU" b="1" u="sng" spc="-100" dirty="0" smtClean="0">
              <a:solidFill>
                <a:srgbClr val="5B9BD5">
                  <a:lumMod val="50000"/>
                </a:srgbClr>
              </a:solidFill>
            </a:endParaRPr>
          </a:p>
          <a:p>
            <a:r>
              <a:rPr lang="ru-RU" b="1" u="sng" spc="-100" dirty="0" smtClean="0">
                <a:solidFill>
                  <a:srgbClr val="5B9BD5">
                    <a:lumMod val="50000"/>
                  </a:srgbClr>
                </a:solidFill>
              </a:rPr>
              <a:t>Федеральная инновационная площадка </a:t>
            </a:r>
            <a:r>
              <a:rPr lang="ru-RU" spc="-100" dirty="0" smtClean="0">
                <a:solidFill>
                  <a:srgbClr val="5B9BD5">
                    <a:lumMod val="50000"/>
                  </a:srgbClr>
                </a:solidFill>
              </a:rPr>
              <a:t>«</a:t>
            </a:r>
            <a:r>
              <a:rPr lang="ru-RU" spc="-100" dirty="0">
                <a:solidFill>
                  <a:srgbClr val="5B9BD5">
                    <a:lumMod val="50000"/>
                  </a:srgbClr>
                </a:solidFill>
              </a:rPr>
              <a:t>Педагогическая инициатива» – технология подготовки будущих педагогов к профессиональной деятельности.</a:t>
            </a:r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fmcenter.tspu.edu.ru/fip.html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9705-C14B-43BD-8724-2823F736A4F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15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0117" y="86916"/>
            <a:ext cx="2183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ru-RU" sz="2800" b="1" dirty="0" smtClean="0">
                <a:solidFill>
                  <a:srgbClr val="00CCFF"/>
                </a:solidFill>
                <a:latin typeface="Times New Roman"/>
                <a:ea typeface="Calibri"/>
                <a:cs typeface="Times New Roman"/>
              </a:rPr>
              <a:t>ВВЕДЕНИЕ</a:t>
            </a:r>
            <a:endParaRPr lang="ru-RU" sz="2800" b="1" dirty="0">
              <a:solidFill>
                <a:srgbClr val="00CCFF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0117" y="505633"/>
            <a:ext cx="11417643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 err="1" smtClean="0">
                <a:solidFill>
                  <a:prstClr val="black"/>
                </a:solidFill>
              </a:rPr>
              <a:t>догрантовая</a:t>
            </a:r>
            <a:r>
              <a:rPr lang="ru-RU" b="1" dirty="0" smtClean="0">
                <a:solidFill>
                  <a:prstClr val="black"/>
                </a:solidFill>
              </a:rPr>
              <a:t> деятельность:	</a:t>
            </a:r>
          </a:p>
          <a:p>
            <a:pPr algn="just">
              <a:defRPr/>
            </a:pPr>
            <a:r>
              <a:rPr lang="ru-RU" dirty="0" smtClean="0">
                <a:solidFill>
                  <a:prstClr val="black"/>
                </a:solidFill>
              </a:rPr>
              <a:t>- широкая научная деятельность (участие в мероприятиях у гуманитариев, философов, методологов, историков, инженеров). </a:t>
            </a:r>
          </a:p>
          <a:p>
            <a:pPr algn="just">
              <a:defRPr/>
            </a:pPr>
            <a:r>
              <a:rPr lang="ru-RU" dirty="0" smtClean="0">
                <a:solidFill>
                  <a:prstClr val="black"/>
                </a:solidFill>
              </a:rPr>
              <a:t>- выставочная деятельность (позволяет посмотреть практические наработки, получить дипломы выставок по своим наработкам),</a:t>
            </a:r>
          </a:p>
          <a:p>
            <a:pPr algn="just">
              <a:defRPr/>
            </a:pPr>
            <a:r>
              <a:rPr lang="ru-RU" dirty="0" smtClean="0">
                <a:solidFill>
                  <a:prstClr val="black"/>
                </a:solidFill>
              </a:rPr>
              <a:t>- проведение мероприятий (наработка баз данных и программ),</a:t>
            </a:r>
          </a:p>
          <a:p>
            <a:pPr algn="just">
              <a:defRPr/>
            </a:pPr>
            <a:r>
              <a:rPr lang="ru-RU" dirty="0" smtClean="0">
                <a:solidFill>
                  <a:prstClr val="black"/>
                </a:solidFill>
              </a:rPr>
              <a:t>- образовательная деятельность (выполнение образовательных разработок, процедур тестирования, обработка результатов обр. деятельности, разработка заданий и задач, разработка приборов),</a:t>
            </a:r>
          </a:p>
          <a:p>
            <a:pPr algn="just">
              <a:defRPr/>
            </a:pPr>
            <a:r>
              <a:rPr lang="ru-RU" dirty="0" smtClean="0">
                <a:solidFill>
                  <a:prstClr val="black"/>
                </a:solidFill>
              </a:rPr>
              <a:t>- участие в конкурсах (с не финансовым результатом).</a:t>
            </a:r>
          </a:p>
          <a:p>
            <a:pPr algn="just">
              <a:defRPr/>
            </a:pPr>
            <a:endParaRPr lang="ru-RU" b="1" dirty="0" smtClean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b="1" dirty="0" smtClean="0">
                <a:solidFill>
                  <a:prstClr val="black"/>
                </a:solidFill>
              </a:rPr>
              <a:t>	первый «грант»:</a:t>
            </a:r>
          </a:p>
          <a:p>
            <a:pPr algn="just">
              <a:defRPr/>
            </a:pPr>
            <a:r>
              <a:rPr lang="ru-RU" b="1" dirty="0">
                <a:solidFill>
                  <a:prstClr val="black"/>
                </a:solidFill>
              </a:rPr>
              <a:t>	</a:t>
            </a:r>
            <a:r>
              <a:rPr lang="ru-RU" dirty="0" smtClean="0">
                <a:solidFill>
                  <a:prstClr val="black"/>
                </a:solidFill>
              </a:rPr>
              <a:t>- исполнительское участие в коллективе,</a:t>
            </a:r>
          </a:p>
          <a:p>
            <a:pPr algn="just">
              <a:defRPr/>
            </a:pPr>
            <a:r>
              <a:rPr lang="ru-RU" dirty="0">
                <a:solidFill>
                  <a:prstClr val="black"/>
                </a:solidFill>
              </a:rPr>
              <a:t>	</a:t>
            </a:r>
            <a:r>
              <a:rPr lang="ru-RU" dirty="0" smtClean="0">
                <a:solidFill>
                  <a:prstClr val="black"/>
                </a:solidFill>
              </a:rPr>
              <a:t>-  премия конкурса,</a:t>
            </a:r>
          </a:p>
          <a:p>
            <a:pPr algn="just">
              <a:defRPr/>
            </a:pPr>
            <a:r>
              <a:rPr lang="ru-RU" dirty="0">
                <a:solidFill>
                  <a:prstClr val="black"/>
                </a:solidFill>
              </a:rPr>
              <a:t>	-</a:t>
            </a:r>
            <a:r>
              <a:rPr lang="ru-RU" dirty="0" smtClean="0">
                <a:solidFill>
                  <a:prstClr val="black"/>
                </a:solidFill>
              </a:rPr>
              <a:t> (стипендия) за научную деятельность, </a:t>
            </a:r>
          </a:p>
          <a:p>
            <a:pPr algn="just">
              <a:defRPr/>
            </a:pPr>
            <a:r>
              <a:rPr lang="ru-RU" dirty="0">
                <a:solidFill>
                  <a:prstClr val="black"/>
                </a:solidFill>
              </a:rPr>
              <a:t>	</a:t>
            </a:r>
            <a:r>
              <a:rPr lang="ru-RU" dirty="0" smtClean="0">
                <a:solidFill>
                  <a:prstClr val="black"/>
                </a:solidFill>
              </a:rPr>
              <a:t>- </a:t>
            </a:r>
            <a:r>
              <a:rPr lang="ru-RU" dirty="0" err="1" smtClean="0">
                <a:solidFill>
                  <a:prstClr val="black"/>
                </a:solidFill>
              </a:rPr>
              <a:t>грантовый</a:t>
            </a:r>
            <a:r>
              <a:rPr lang="ru-RU" dirty="0" smtClean="0">
                <a:solidFill>
                  <a:prstClr val="black"/>
                </a:solidFill>
              </a:rPr>
              <a:t> «субподряд».	</a:t>
            </a:r>
          </a:p>
          <a:p>
            <a:pPr algn="just">
              <a:defRPr/>
            </a:pPr>
            <a:r>
              <a:rPr lang="ru-RU" dirty="0" smtClean="0">
                <a:solidFill>
                  <a:prstClr val="black"/>
                </a:solidFill>
              </a:rPr>
              <a:t>		</a:t>
            </a:r>
          </a:p>
          <a:p>
            <a:pPr algn="just">
              <a:defRPr/>
            </a:pPr>
            <a:r>
              <a:rPr lang="ru-RU" dirty="0">
                <a:solidFill>
                  <a:prstClr val="black"/>
                </a:solidFill>
              </a:rPr>
              <a:t>	</a:t>
            </a:r>
            <a:r>
              <a:rPr lang="ru-RU" dirty="0" smtClean="0">
                <a:solidFill>
                  <a:prstClr val="black"/>
                </a:solidFill>
              </a:rPr>
              <a:t>	</a:t>
            </a:r>
            <a:r>
              <a:rPr lang="ru-RU" b="1" dirty="0" smtClean="0">
                <a:solidFill>
                  <a:prstClr val="black"/>
                </a:solidFill>
              </a:rPr>
              <a:t>второй и последующий «грант»:</a:t>
            </a:r>
          </a:p>
          <a:p>
            <a:pPr algn="just">
              <a:defRPr/>
            </a:pPr>
            <a:r>
              <a:rPr lang="ru-RU" dirty="0">
                <a:solidFill>
                  <a:prstClr val="black"/>
                </a:solidFill>
              </a:rPr>
              <a:t>	</a:t>
            </a:r>
            <a:r>
              <a:rPr lang="ru-RU" dirty="0" smtClean="0">
                <a:solidFill>
                  <a:prstClr val="black"/>
                </a:solidFill>
              </a:rPr>
              <a:t>	- четкое обеспечение условий и выполнение контракта,</a:t>
            </a:r>
          </a:p>
          <a:p>
            <a:pPr algn="just">
              <a:defRPr/>
            </a:pPr>
            <a:r>
              <a:rPr lang="ru-RU" dirty="0">
                <a:solidFill>
                  <a:prstClr val="black"/>
                </a:solidFill>
              </a:rPr>
              <a:t>	</a:t>
            </a:r>
            <a:r>
              <a:rPr lang="ru-RU" dirty="0" smtClean="0">
                <a:solidFill>
                  <a:prstClr val="black"/>
                </a:solidFill>
              </a:rPr>
              <a:t>	- подъем членов коллектива на обеспечение параметров </a:t>
            </a:r>
            <a:r>
              <a:rPr lang="ru-RU" dirty="0" err="1" smtClean="0">
                <a:solidFill>
                  <a:prstClr val="black"/>
                </a:solidFill>
              </a:rPr>
              <a:t>догрантовой</a:t>
            </a:r>
            <a:r>
              <a:rPr lang="ru-RU" dirty="0" smtClean="0">
                <a:solidFill>
                  <a:prstClr val="black"/>
                </a:solidFill>
              </a:rPr>
              <a:t> деятельности, </a:t>
            </a:r>
          </a:p>
          <a:p>
            <a:pPr algn="just">
              <a:defRPr/>
            </a:pPr>
            <a:r>
              <a:rPr lang="ru-RU" dirty="0">
                <a:solidFill>
                  <a:prstClr val="black"/>
                </a:solidFill>
              </a:rPr>
              <a:t>	</a:t>
            </a:r>
            <a:r>
              <a:rPr lang="ru-RU" dirty="0" smtClean="0">
                <a:solidFill>
                  <a:prstClr val="black"/>
                </a:solidFill>
              </a:rPr>
              <a:t>	- обеспечение молодых  участников показателями первого гранта,</a:t>
            </a:r>
          </a:p>
          <a:p>
            <a:pPr algn="just">
              <a:defRPr/>
            </a:pPr>
            <a:endParaRPr lang="ru-RU" dirty="0" smtClean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b="1" dirty="0" smtClean="0">
                <a:solidFill>
                  <a:prstClr val="black"/>
                </a:solidFill>
              </a:rPr>
              <a:t> </a:t>
            </a:r>
          </a:p>
          <a:p>
            <a:pPr marL="514350" indent="-514350" algn="just">
              <a:buFontTx/>
              <a:buAutoNum type="arabicParenR"/>
              <a:defRPr/>
            </a:pPr>
            <a:endParaRPr lang="ru-RU" b="1" dirty="0" smtClean="0">
              <a:solidFill>
                <a:prstClr val="black"/>
              </a:solidFill>
            </a:endParaRPr>
          </a:p>
          <a:p>
            <a:pPr algn="just">
              <a:defRPr/>
            </a:pPr>
            <a:endParaRPr lang="ru-RU" sz="2400" dirty="0" smtClean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9705-C14B-43BD-8724-2823F736A4F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022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0117" y="86916"/>
            <a:ext cx="2183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ru-RU" sz="2800" b="1" dirty="0" smtClean="0">
                <a:solidFill>
                  <a:srgbClr val="00CCFF"/>
                </a:solidFill>
                <a:latin typeface="Times New Roman"/>
                <a:ea typeface="Calibri"/>
                <a:cs typeface="Times New Roman"/>
              </a:rPr>
              <a:t>ВВЕДЕНИЕ</a:t>
            </a:r>
            <a:endParaRPr lang="ru-RU" sz="2800" b="1" dirty="0">
              <a:solidFill>
                <a:srgbClr val="00CCFF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117" y="230904"/>
            <a:ext cx="1181020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u="sng" dirty="0" smtClean="0">
                <a:solidFill>
                  <a:schemeClr val="accent2">
                    <a:lumMod val="75000"/>
                  </a:schemeClr>
                </a:solidFill>
              </a:rPr>
              <a:t>Принципы </a:t>
            </a:r>
            <a:r>
              <a:rPr lang="ru-RU" sz="1600" b="1" u="sng" dirty="0" err="1" smtClean="0">
                <a:solidFill>
                  <a:schemeClr val="accent2">
                    <a:lumMod val="75000"/>
                  </a:schemeClr>
                </a:solidFill>
              </a:rPr>
              <a:t>догрантовой</a:t>
            </a:r>
            <a:r>
              <a:rPr lang="ru-RU" sz="1600" b="1" u="sng" dirty="0" smtClean="0">
                <a:solidFill>
                  <a:schemeClr val="accent2">
                    <a:lumMod val="75000"/>
                  </a:schemeClr>
                </a:solidFill>
              </a:rPr>
              <a:t> деятельности: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b="1" u="sng" dirty="0" smtClean="0"/>
              <a:t>Знание </a:t>
            </a:r>
            <a:r>
              <a:rPr lang="ru-RU" sz="1600" b="1" u="sng" dirty="0" smtClean="0"/>
              <a:t>методологии; </a:t>
            </a:r>
            <a:endParaRPr lang="ru-RU" sz="1600" b="1" dirty="0" smtClean="0"/>
          </a:p>
          <a:p>
            <a:pPr lvl="1" algn="just">
              <a:defRPr/>
            </a:pPr>
            <a:r>
              <a:rPr lang="ru-RU" sz="1600" dirty="0" err="1" smtClean="0"/>
              <a:t>грантовая</a:t>
            </a:r>
            <a:r>
              <a:rPr lang="ru-RU" sz="1600" dirty="0" smtClean="0"/>
              <a:t> деятельность как часть научной деятельности обладает своей методологией, которую необходимо знать: общая, </a:t>
            </a:r>
            <a:r>
              <a:rPr lang="ru-RU" sz="1600" u="sng" dirty="0" smtClean="0"/>
              <a:t>научная, образовательная, социально-образовательная</a:t>
            </a:r>
            <a:r>
              <a:rPr lang="ru-RU" sz="1600" dirty="0" smtClean="0"/>
              <a:t>, </a:t>
            </a:r>
            <a:r>
              <a:rPr lang="ru-RU" sz="1600" dirty="0" err="1" smtClean="0"/>
              <a:t>инновационно</a:t>
            </a:r>
            <a:r>
              <a:rPr lang="ru-RU" sz="1600" dirty="0" smtClean="0"/>
              <a:t>-экономическая;</a:t>
            </a:r>
          </a:p>
          <a:p>
            <a:pPr algn="just">
              <a:defRPr/>
            </a:pPr>
            <a:endParaRPr lang="ru-RU" sz="800" dirty="0" smtClean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b="1" u="sng" dirty="0" smtClean="0"/>
              <a:t>Самостоятельность деятельности</a:t>
            </a:r>
            <a:r>
              <a:rPr lang="ru-RU" sz="1600" b="1" dirty="0" smtClean="0"/>
              <a:t> </a:t>
            </a:r>
            <a:r>
              <a:rPr lang="ru-RU" sz="1600" dirty="0" smtClean="0"/>
              <a:t>вы </a:t>
            </a:r>
            <a:r>
              <a:rPr lang="ru-RU" sz="1600" dirty="0" smtClean="0"/>
              <a:t>всё должны знать о </a:t>
            </a:r>
            <a:r>
              <a:rPr lang="ru-RU" sz="1600" dirty="0" err="1" smtClean="0"/>
              <a:t>грантодателях</a:t>
            </a:r>
            <a:r>
              <a:rPr lang="ru-RU" sz="1600" dirty="0" smtClean="0"/>
              <a:t> сами:</a:t>
            </a:r>
          </a:p>
          <a:p>
            <a:pPr lvl="1" algn="just">
              <a:defRPr/>
            </a:pPr>
            <a:r>
              <a:rPr lang="ru-RU" sz="1600" dirty="0"/>
              <a:t>-</a:t>
            </a:r>
            <a:r>
              <a:rPr lang="ru-RU" sz="1600" dirty="0" smtClean="0"/>
              <a:t> классификация грантов, условия, критерии оценки;</a:t>
            </a:r>
          </a:p>
          <a:p>
            <a:pPr lvl="1" algn="just">
              <a:defRPr/>
            </a:pPr>
            <a:r>
              <a:rPr lang="ru-RU" sz="1600" dirty="0" smtClean="0"/>
              <a:t> - экспертов</a:t>
            </a:r>
            <a:r>
              <a:rPr lang="ru-RU" sz="1600" dirty="0"/>
              <a:t>, </a:t>
            </a:r>
            <a:r>
              <a:rPr lang="ru-RU" sz="1600" dirty="0" smtClean="0"/>
              <a:t>тематику, опыт выполнения исследований у </a:t>
            </a:r>
            <a:r>
              <a:rPr lang="ru-RU" sz="1600" dirty="0" err="1" smtClean="0"/>
              <a:t>грантодателя</a:t>
            </a:r>
            <a:r>
              <a:rPr lang="ru-RU" sz="1600" dirty="0" smtClean="0"/>
              <a:t>, отзывы экспертов по заявкам и отчётам и т.д</a:t>
            </a:r>
            <a:r>
              <a:rPr lang="ru-RU" sz="1600" dirty="0" smtClean="0"/>
              <a:t>.;</a:t>
            </a:r>
          </a:p>
          <a:p>
            <a:pPr lvl="1" algn="just">
              <a:defRPr/>
            </a:pPr>
            <a:endParaRPr lang="ru-RU" sz="800" dirty="0" smtClean="0"/>
          </a:p>
          <a:p>
            <a:pPr marL="0" lvl="1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b="1" u="sng" dirty="0" smtClean="0"/>
              <a:t>Консультации</a:t>
            </a:r>
            <a:r>
              <a:rPr lang="ru-RU" sz="1600" dirty="0" smtClean="0"/>
              <a:t> (</a:t>
            </a:r>
            <a:r>
              <a:rPr lang="ru-RU" sz="1600" dirty="0" smtClean="0">
                <a:solidFill>
                  <a:srgbClr val="00CCFF"/>
                </a:solidFill>
              </a:rPr>
              <a:t>был вопрос</a:t>
            </a:r>
            <a:r>
              <a:rPr lang="ru-RU" sz="1600" dirty="0" smtClean="0"/>
              <a:t>) с организаторами (письменно, устно), с бывшими и настоящими исполнителями, экспертами</a:t>
            </a:r>
            <a:endParaRPr lang="ru-RU" sz="1600" b="1" u="sng" dirty="0" smtClean="0"/>
          </a:p>
          <a:p>
            <a:pPr algn="just">
              <a:defRPr/>
            </a:pPr>
            <a:endParaRPr lang="ru-RU" sz="800" dirty="0" smtClean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b="1" u="sng" dirty="0" smtClean="0"/>
              <a:t>Участие </a:t>
            </a:r>
            <a:r>
              <a:rPr lang="ru-RU" sz="1600" b="1" u="sng" dirty="0" smtClean="0"/>
              <a:t>в сообществах и партнерствах</a:t>
            </a:r>
          </a:p>
          <a:p>
            <a:pPr lvl="1" algn="just">
              <a:defRPr/>
            </a:pPr>
            <a:r>
              <a:rPr lang="ru-RU" sz="1600" dirty="0" smtClean="0"/>
              <a:t>обладание сетевыми партнерскими связями с людьми, организациями: заявочные условия, формирование команды, письма поддержки и т.п.;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ru-RU" sz="8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b="1" u="sng" dirty="0" smtClean="0"/>
              <a:t>Участие в формировании тематики исследований</a:t>
            </a:r>
            <a:r>
              <a:rPr lang="ru-RU" sz="1600" b="1" dirty="0" smtClean="0"/>
              <a:t>;</a:t>
            </a:r>
          </a:p>
          <a:p>
            <a:pPr lvl="1" algn="just">
              <a:defRPr/>
            </a:pPr>
            <a:r>
              <a:rPr lang="ru-RU" sz="1600" dirty="0" smtClean="0"/>
              <a:t>фундаментальных, </a:t>
            </a:r>
            <a:r>
              <a:rPr lang="ru-RU" sz="1600" dirty="0"/>
              <a:t>прикладных, </a:t>
            </a:r>
            <a:r>
              <a:rPr lang="ru-RU" sz="1600" dirty="0" smtClean="0"/>
              <a:t>мероприятий; </a:t>
            </a:r>
            <a:endParaRPr lang="ru-RU" sz="1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ru-RU" sz="8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b="1" u="sng" dirty="0" smtClean="0"/>
              <a:t>Обладание финансово-экономической грамотностью;</a:t>
            </a:r>
            <a:r>
              <a:rPr lang="ru-RU" sz="1600" b="1" dirty="0" smtClean="0"/>
              <a:t> </a:t>
            </a:r>
            <a:r>
              <a:rPr lang="ru-RU" sz="1600" dirty="0" smtClean="0"/>
              <a:t>проектирование </a:t>
            </a:r>
            <a:r>
              <a:rPr lang="ru-RU" sz="1600" dirty="0" smtClean="0"/>
              <a:t>необходимых затрат, </a:t>
            </a:r>
            <a:r>
              <a:rPr lang="ru-RU" sz="1600" dirty="0" smtClean="0"/>
              <a:t>комментарий к бюджету, обоснование </a:t>
            </a:r>
            <a:r>
              <a:rPr lang="ru-RU" sz="1600" dirty="0" smtClean="0"/>
              <a:t>пунктов </a:t>
            </a:r>
            <a:r>
              <a:rPr lang="ru-RU" sz="1600" dirty="0" smtClean="0"/>
              <a:t>сметы (покупки, поездки, коммуникации) </a:t>
            </a:r>
            <a:r>
              <a:rPr lang="ru-RU" sz="1600" dirty="0" smtClean="0"/>
              <a:t>и др.;</a:t>
            </a:r>
          </a:p>
          <a:p>
            <a:pPr lvl="1" algn="just">
              <a:defRPr/>
            </a:pPr>
            <a:endParaRPr lang="ru-RU" sz="800" dirty="0" smtClean="0"/>
          </a:p>
          <a:p>
            <a:pPr marL="285750" lvl="1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b="1" u="sng" dirty="0"/>
              <a:t>Менять себя и тексты</a:t>
            </a:r>
            <a:r>
              <a:rPr lang="ru-RU" sz="1600" b="1" u="sng" dirty="0" smtClean="0"/>
              <a:t>;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b="1" u="sng" dirty="0" smtClean="0"/>
              <a:t>Нарабатывать </a:t>
            </a:r>
            <a:r>
              <a:rPr lang="ru-RU" sz="1600" b="1" u="sng" dirty="0" err="1" smtClean="0"/>
              <a:t>догрантовые</a:t>
            </a:r>
            <a:r>
              <a:rPr lang="ru-RU" sz="1600" b="1" u="sng" dirty="0" smtClean="0"/>
              <a:t>  показатели;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b="1" u="sng" dirty="0" smtClean="0"/>
              <a:t>Вкладываться в руководителя и в наработки следующей заявки;</a:t>
            </a:r>
            <a:endParaRPr lang="ru-RU" sz="1600" b="1" u="sng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b="1" u="sng" dirty="0" smtClean="0"/>
              <a:t>Не отчаиваться;</a:t>
            </a:r>
            <a:r>
              <a:rPr lang="ru-RU" sz="1600" b="1" dirty="0" smtClean="0"/>
              <a:t>  </a:t>
            </a:r>
            <a:r>
              <a:rPr lang="ru-RU" sz="1600" dirty="0" smtClean="0"/>
              <a:t>с</a:t>
            </a:r>
            <a:r>
              <a:rPr lang="ru-RU" sz="1400" dirty="0" smtClean="0"/>
              <a:t>охранить </a:t>
            </a:r>
            <a:r>
              <a:rPr lang="ru-RU" sz="1400" dirty="0" smtClean="0"/>
              <a:t>стремление (настрой) найти финансирование для себя и команды: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ru-RU" sz="1400" dirty="0" smtClean="0"/>
              <a:t>негатив (согреемся, людей согреем – трата ресурсов, ну если хотите потренироваться);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ru-RU" sz="1400" dirty="0" smtClean="0"/>
              <a:t>нейтрально (ну хоть статью напишем);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ru-RU" sz="1400" dirty="0" smtClean="0"/>
              <a:t>позитив (улучшим заявку, присоединимся к выигравшим на лучших условиях и т.п.).  </a:t>
            </a:r>
          </a:p>
          <a:p>
            <a:pPr marL="628650" lvl="1" indent="-171450" algn="just">
              <a:buFont typeface="Wingdings" panose="05000000000000000000" pitchFamily="2" charset="2"/>
              <a:buChar char="ü"/>
              <a:defRPr/>
            </a:pPr>
            <a:endParaRPr lang="ru-RU" sz="800" b="1" dirty="0"/>
          </a:p>
          <a:p>
            <a:pPr algn="just">
              <a:defRPr/>
            </a:pPr>
            <a:r>
              <a:rPr lang="en-US" sz="1600" b="1" dirty="0" smtClean="0"/>
              <a:t>PS</a:t>
            </a:r>
            <a:r>
              <a:rPr lang="ru-RU" sz="1600" b="1" dirty="0" smtClean="0"/>
              <a:t>:</a:t>
            </a:r>
            <a:r>
              <a:rPr lang="en-US" sz="1600" b="1" dirty="0" smtClean="0"/>
              <a:t> </a:t>
            </a:r>
            <a:r>
              <a:rPr lang="ru-RU" sz="1600" b="1" dirty="0" smtClean="0"/>
              <a:t>побеждать,  участвовать там где правила честны.</a:t>
            </a:r>
            <a:endParaRPr lang="ru-RU" b="1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9705-C14B-43BD-8724-2823F736A4F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845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7178" y="1261746"/>
            <a:ext cx="1141764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Tx/>
              <a:buAutoNum type="arabicParenR"/>
              <a:defRPr/>
            </a:pPr>
            <a:r>
              <a:rPr lang="ru-RU" b="1" dirty="0" smtClean="0">
                <a:solidFill>
                  <a:prstClr val="black"/>
                </a:solidFill>
              </a:rPr>
              <a:t>Анализ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prstClr val="black"/>
                </a:solidFill>
              </a:rPr>
              <a:t>собственного опыта, отчётов </a:t>
            </a:r>
            <a:r>
              <a:rPr lang="ru-RU" dirty="0">
                <a:solidFill>
                  <a:prstClr val="black"/>
                </a:solidFill>
              </a:rPr>
              <a:t>фондов и </a:t>
            </a:r>
            <a:r>
              <a:rPr lang="ru-RU" dirty="0" smtClean="0">
                <a:solidFill>
                  <a:prstClr val="black"/>
                </a:solidFill>
              </a:rPr>
              <a:t>отдельных поддержанных исследований;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prstClr val="black"/>
                </a:solidFill>
              </a:rPr>
              <a:t>материалов федеральных программ </a:t>
            </a:r>
            <a:r>
              <a:rPr lang="ru-RU" dirty="0">
                <a:solidFill>
                  <a:prstClr val="black"/>
                </a:solidFill>
              </a:rPr>
              <a:t>и </a:t>
            </a:r>
            <a:r>
              <a:rPr lang="ru-RU" dirty="0" smtClean="0">
                <a:solidFill>
                  <a:prstClr val="black"/>
                </a:solidFill>
              </a:rPr>
              <a:t>статистических отчётов международных, ОУ </a:t>
            </a:r>
            <a:r>
              <a:rPr lang="ru-RU" dirty="0">
                <a:solidFill>
                  <a:prstClr val="black"/>
                </a:solidFill>
              </a:rPr>
              <a:t>(ВШЭ, РАНХИГС и др</a:t>
            </a:r>
            <a:r>
              <a:rPr lang="ru-RU" dirty="0" smtClean="0">
                <a:solidFill>
                  <a:prstClr val="black"/>
                </a:solidFill>
              </a:rPr>
              <a:t>.),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prstClr val="black"/>
                </a:solidFill>
              </a:rPr>
              <a:t>отчётов </a:t>
            </a:r>
            <a:r>
              <a:rPr lang="ru-RU" dirty="0">
                <a:solidFill>
                  <a:prstClr val="black"/>
                </a:solidFill>
              </a:rPr>
              <a:t>ФИП, научных </a:t>
            </a:r>
            <a:r>
              <a:rPr lang="ru-RU" dirty="0" smtClean="0">
                <a:solidFill>
                  <a:prstClr val="black"/>
                </a:solidFill>
              </a:rPr>
              <a:t>статей;</a:t>
            </a:r>
          </a:p>
          <a:p>
            <a:pPr algn="just">
              <a:defRPr/>
            </a:pPr>
            <a:r>
              <a:rPr lang="ru-RU" dirty="0" smtClean="0">
                <a:solidFill>
                  <a:prstClr val="black"/>
                </a:solidFill>
              </a:rPr>
              <a:t>(в аспектах актуальности, направлений развития и применения результатов, констатирующего эксперимента)</a:t>
            </a:r>
            <a:endParaRPr lang="ru-RU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b="1" dirty="0" smtClean="0">
                <a:solidFill>
                  <a:prstClr val="black"/>
                </a:solidFill>
              </a:rPr>
              <a:t>2) Интервью, анкетирование и опросы экспертов</a:t>
            </a:r>
          </a:p>
          <a:p>
            <a:pPr algn="just">
              <a:defRPr/>
            </a:pPr>
            <a:endParaRPr lang="ru-RU" b="1" dirty="0" smtClean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b="1" dirty="0" smtClean="0">
                <a:solidFill>
                  <a:prstClr val="black"/>
                </a:solidFill>
              </a:rPr>
              <a:t>3) </a:t>
            </a:r>
            <a:r>
              <a:rPr lang="ru-RU" b="1" dirty="0" smtClean="0">
                <a:solidFill>
                  <a:prstClr val="black"/>
                </a:solidFill>
              </a:rPr>
              <a:t>Классификация и кластеризация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 err="1" smtClean="0">
                <a:solidFill>
                  <a:prstClr val="black"/>
                </a:solidFill>
              </a:rPr>
              <a:t>Грантодателей</a:t>
            </a:r>
            <a:r>
              <a:rPr lang="ru-RU" dirty="0" smtClean="0">
                <a:solidFill>
                  <a:prstClr val="black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prstClr val="black"/>
                </a:solidFill>
              </a:rPr>
              <a:t>Тематики</a:t>
            </a:r>
            <a:r>
              <a:rPr lang="ru-RU" dirty="0" smtClean="0">
                <a:solidFill>
                  <a:prstClr val="black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 err="1" smtClean="0">
                <a:solidFill>
                  <a:prstClr val="black"/>
                </a:solidFill>
              </a:rPr>
              <a:t>Наукометрических</a:t>
            </a:r>
            <a:r>
              <a:rPr lang="ru-RU" dirty="0" smtClean="0">
                <a:solidFill>
                  <a:prstClr val="black"/>
                </a:solidFill>
              </a:rPr>
              <a:t> и проектных показателей.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ru-RU" dirty="0" smtClean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b="1" dirty="0" smtClean="0">
                <a:solidFill>
                  <a:prstClr val="black"/>
                </a:solidFill>
              </a:rPr>
              <a:t>4) </a:t>
            </a:r>
            <a:r>
              <a:rPr lang="ru-RU" b="1" dirty="0" smtClean="0">
                <a:solidFill>
                  <a:prstClr val="black"/>
                </a:solidFill>
              </a:rPr>
              <a:t>Метод </a:t>
            </a:r>
            <a:r>
              <a:rPr lang="ru-RU" b="1" dirty="0" smtClean="0">
                <a:solidFill>
                  <a:prstClr val="black"/>
                </a:solidFill>
              </a:rPr>
              <a:t>деловой игры.</a:t>
            </a:r>
            <a:endParaRPr lang="ru-RU" b="1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prstClr val="black"/>
                </a:solidFill>
              </a:rPr>
              <a:t>Написать грант </a:t>
            </a:r>
            <a:r>
              <a:rPr lang="ru-RU" dirty="0" smtClean="0">
                <a:solidFill>
                  <a:prstClr val="black"/>
                </a:solidFill>
              </a:rPr>
              <a:t>для повторяющегося конкурса;</a:t>
            </a:r>
            <a:endParaRPr lang="ru-RU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prstClr val="black"/>
                </a:solidFill>
              </a:rPr>
              <a:t>Участие в игре.</a:t>
            </a:r>
          </a:p>
          <a:p>
            <a:pPr algn="just">
              <a:defRPr/>
            </a:pPr>
            <a:endParaRPr lang="ru-RU" dirty="0" smtClean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b="1" dirty="0" smtClean="0">
                <a:solidFill>
                  <a:prstClr val="black"/>
                </a:solidFill>
              </a:rPr>
              <a:t> </a:t>
            </a:r>
          </a:p>
          <a:p>
            <a:pPr marL="514350" indent="-514350" algn="just">
              <a:buFontTx/>
              <a:buAutoNum type="arabicParenR"/>
              <a:defRPr/>
            </a:pPr>
            <a:endParaRPr lang="ru-RU" b="1" dirty="0" smtClean="0">
              <a:solidFill>
                <a:prstClr val="black"/>
              </a:solidFill>
            </a:endParaRPr>
          </a:p>
          <a:p>
            <a:pPr algn="just">
              <a:defRPr/>
            </a:pPr>
            <a:endParaRPr lang="ru-RU" sz="2400" dirty="0" smtClean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7178" y="290222"/>
            <a:ext cx="432887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ru-RU" sz="2800" b="1" dirty="0" smtClean="0">
                <a:solidFill>
                  <a:srgbClr val="00CCFF"/>
                </a:solidFill>
                <a:latin typeface="Times New Roman"/>
                <a:ea typeface="Calibri"/>
                <a:cs typeface="Times New Roman"/>
              </a:rPr>
              <a:t>Методы исследования</a:t>
            </a:r>
          </a:p>
          <a:p>
            <a:pPr algn="just">
              <a:defRPr/>
            </a:pPr>
            <a:r>
              <a:rPr lang="ru-RU" sz="1400" b="1" dirty="0" smtClean="0">
                <a:solidFill>
                  <a:srgbClr val="00CCFF"/>
                </a:solidFill>
                <a:latin typeface="Times New Roman"/>
                <a:ea typeface="Calibri"/>
                <a:cs typeface="Times New Roman"/>
              </a:rPr>
              <a:t>(полезно и для проведения научных исследований)</a:t>
            </a:r>
            <a:endParaRPr lang="ru-RU" sz="1400" b="1" dirty="0">
              <a:solidFill>
                <a:srgbClr val="00CCFF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9705-C14B-43BD-8724-2823F736A4F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270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7178" y="606881"/>
            <a:ext cx="114176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u="sng" dirty="0" smtClean="0">
                <a:solidFill>
                  <a:schemeClr val="accent2">
                    <a:lumMod val="75000"/>
                  </a:schemeClr>
                </a:solidFill>
              </a:rPr>
              <a:t>Вопросы:</a:t>
            </a:r>
          </a:p>
          <a:p>
            <a:pPr marL="514350" indent="-514350" algn="just">
              <a:buAutoNum type="arabicParenR"/>
              <a:defRPr/>
            </a:pPr>
            <a:r>
              <a:rPr lang="ru-RU" sz="1600" b="1" dirty="0" smtClean="0"/>
              <a:t>Как выбрать тему и тип исследования?</a:t>
            </a:r>
          </a:p>
          <a:p>
            <a:pPr algn="just">
              <a:defRPr/>
            </a:pPr>
            <a:r>
              <a:rPr lang="ru-RU" sz="1600" dirty="0" smtClean="0"/>
              <a:t>- </a:t>
            </a:r>
            <a:r>
              <a:rPr lang="ru-RU" sz="1600" u="sng" dirty="0" smtClean="0"/>
              <a:t>анализ</a:t>
            </a:r>
            <a:r>
              <a:rPr lang="ru-RU" sz="1600" dirty="0" smtClean="0"/>
              <a:t>  - актуальных направлений исследования (национальных, региональных и др.) и своих; собственных проектов; статей, опыта проведения мероприятий; продуктивности по годам; достижения </a:t>
            </a:r>
            <a:r>
              <a:rPr lang="ru-RU" sz="1600" dirty="0" err="1" smtClean="0"/>
              <a:t>наукометрических</a:t>
            </a:r>
            <a:r>
              <a:rPr lang="ru-RU" sz="1600" dirty="0" smtClean="0"/>
              <a:t> показателей; более широких </a:t>
            </a:r>
            <a:r>
              <a:rPr lang="en-US" sz="1600" dirty="0" smtClean="0"/>
              <a:t>KPI</a:t>
            </a:r>
            <a:r>
              <a:rPr lang="ru-RU" sz="1600" dirty="0" smtClean="0"/>
              <a:t>;</a:t>
            </a:r>
          </a:p>
          <a:p>
            <a:pPr algn="just">
              <a:defRPr/>
            </a:pPr>
            <a:r>
              <a:rPr lang="ru-RU" sz="1600" dirty="0" smtClean="0"/>
              <a:t>- проводить мостики между теорией и её приложением, разрабатывать практическую значимость, подбирать прикладные темы и т.д.</a:t>
            </a:r>
          </a:p>
          <a:p>
            <a:pPr algn="just">
              <a:defRPr/>
            </a:pPr>
            <a:endParaRPr lang="ru-RU" sz="800" dirty="0" smtClean="0"/>
          </a:p>
          <a:p>
            <a:pPr algn="just">
              <a:defRPr/>
            </a:pPr>
            <a:r>
              <a:rPr lang="ru-RU" sz="1600" b="1" dirty="0" smtClean="0"/>
              <a:t>2</a:t>
            </a:r>
            <a:r>
              <a:rPr lang="ru-RU" sz="1600" b="1" dirty="0"/>
              <a:t>) Как провести анализ задела, показателей коллектива и его членов?</a:t>
            </a:r>
          </a:p>
          <a:p>
            <a:pPr algn="just">
              <a:defRPr/>
            </a:pPr>
            <a:r>
              <a:rPr lang="ru-RU" sz="1600" dirty="0" smtClean="0"/>
              <a:t>показатели карты лауреата премии губернатора, законодательной думы Томской области, другие.</a:t>
            </a:r>
          </a:p>
          <a:p>
            <a:pPr algn="just">
              <a:defRPr/>
            </a:pPr>
            <a:endParaRPr lang="ru-RU" sz="8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87178" y="83661"/>
            <a:ext cx="2852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rgbClr val="00CCFF"/>
                </a:solidFill>
                <a:latin typeface="Times New Roman"/>
                <a:ea typeface="Calibri"/>
                <a:cs typeface="Times New Roman"/>
              </a:rPr>
              <a:t>ОБСУЖДЕНИЕ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858" y="2928866"/>
            <a:ext cx="10691242" cy="373181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9705-C14B-43BD-8724-2823F736A4F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967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7178" y="606881"/>
            <a:ext cx="1141764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u="sng" dirty="0" smtClean="0">
                <a:solidFill>
                  <a:schemeClr val="accent2">
                    <a:lumMod val="75000"/>
                  </a:schemeClr>
                </a:solidFill>
              </a:rPr>
              <a:t>Вопросы:</a:t>
            </a:r>
          </a:p>
          <a:p>
            <a:pPr algn="just">
              <a:defRPr/>
            </a:pPr>
            <a:endParaRPr lang="ru-RU" sz="800" dirty="0" smtClean="0"/>
          </a:p>
          <a:p>
            <a:pPr algn="just">
              <a:defRPr/>
            </a:pPr>
            <a:r>
              <a:rPr lang="ru-RU" sz="1600" b="1" dirty="0" smtClean="0"/>
              <a:t>3) Какие мероприятия планировать для проведения? научные, образовательные, социально-значимые?</a:t>
            </a:r>
          </a:p>
          <a:p>
            <a:pPr algn="just">
              <a:defRPr/>
            </a:pPr>
            <a:r>
              <a:rPr lang="ru-RU" sz="1600" dirty="0" smtClean="0"/>
              <a:t>Научные более понятно, а </a:t>
            </a:r>
            <a:r>
              <a:rPr lang="ru-RU" sz="1600" dirty="0" smtClean="0"/>
              <a:t>научно-популярные, образовательные</a:t>
            </a:r>
            <a:r>
              <a:rPr lang="ru-RU" sz="1600" dirty="0" smtClean="0"/>
              <a:t>, социально-значимые</a:t>
            </a:r>
            <a:r>
              <a:rPr lang="ru-RU" sz="1600" dirty="0" smtClean="0"/>
              <a:t>?</a:t>
            </a:r>
            <a:r>
              <a:rPr lang="en-US" sz="1600" dirty="0" smtClean="0"/>
              <a:t> </a:t>
            </a:r>
            <a:endParaRPr lang="ru-RU" sz="1600" dirty="0" smtClean="0"/>
          </a:p>
          <a:p>
            <a:pPr algn="just"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ru-RU" sz="1600" dirty="0" smtClean="0">
                <a:solidFill>
                  <a:srgbClr val="00B0F0"/>
                </a:solidFill>
              </a:rPr>
              <a:t>Гибкость между модными и традиционными! Интересные названия. Новые направления</a:t>
            </a:r>
          </a:p>
          <a:p>
            <a:pPr algn="just">
              <a:defRPr/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Роботропа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?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Космороботропа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!		 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Хакатон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? Семинар!</a:t>
            </a:r>
          </a:p>
          <a:p>
            <a:pPr algn="just"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pPr algn="just"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Пошумим в библиотеке!		Активный элемент!</a:t>
            </a:r>
          </a:p>
          <a:p>
            <a:pPr algn="just">
              <a:defRPr/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	Конкурс разработок  студентов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курс, мероприятие,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стартап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just"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		в дополнительном образовании, досуговой и внеурочной деятельности!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</a:p>
          <a:p>
            <a:pPr algn="just"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  <a:endParaRPr lang="ru-RU" sz="1600" dirty="0" smtClean="0"/>
          </a:p>
          <a:p>
            <a:pPr algn="just">
              <a:defRPr/>
            </a:pPr>
            <a:endParaRPr lang="ru-RU" sz="800" dirty="0" smtClean="0"/>
          </a:p>
          <a:p>
            <a:pPr algn="just">
              <a:defRPr/>
            </a:pPr>
            <a:r>
              <a:rPr lang="ru-RU" sz="1600" b="1" dirty="0" smtClean="0"/>
              <a:t>4) Как определить масштаб, аудиторию и продукт?</a:t>
            </a:r>
          </a:p>
          <a:p>
            <a:pPr algn="just">
              <a:defRPr/>
            </a:pPr>
            <a:r>
              <a:rPr lang="ru-RU" sz="1600" dirty="0" smtClean="0"/>
              <a:t>- использовать организационный потенциал (использовать сетевых партнеров, и их партнеров, и партнеров организации),</a:t>
            </a:r>
          </a:p>
          <a:p>
            <a:pPr algn="just">
              <a:defRPr/>
            </a:pPr>
            <a:r>
              <a:rPr lang="ru-RU" sz="1600" dirty="0" smtClean="0"/>
              <a:t>- использовать образовательные разработки, предназначенные для школьников в программы повышения квалификации, и т.д.,</a:t>
            </a:r>
          </a:p>
          <a:p>
            <a:pPr algn="just">
              <a:defRPr/>
            </a:pPr>
            <a:r>
              <a:rPr lang="ru-RU" sz="1600" dirty="0" smtClean="0"/>
              <a:t>- быть способными представить разнообразие продуктов.</a:t>
            </a:r>
          </a:p>
          <a:p>
            <a:pPr marL="514350" indent="-514350" algn="just">
              <a:buAutoNum type="arabicParenR"/>
              <a:defRPr/>
            </a:pPr>
            <a:endParaRPr lang="ru-RU" sz="2400" dirty="0" smtClean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7178" y="83661"/>
            <a:ext cx="2852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rgbClr val="00CCFF"/>
                </a:solidFill>
                <a:latin typeface="Times New Roman"/>
                <a:ea typeface="Calibri"/>
                <a:cs typeface="Times New Roman"/>
              </a:rPr>
              <a:t>ОБСУЖДЕНИЕ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772" y="2962547"/>
            <a:ext cx="2014673" cy="134311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9705-C14B-43BD-8724-2823F736A4F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035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372" y="429799"/>
            <a:ext cx="2561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ru-RU" sz="2800" b="1" dirty="0" smtClean="0">
                <a:solidFill>
                  <a:srgbClr val="00CCFF"/>
                </a:solidFill>
                <a:latin typeface="Times New Roman"/>
                <a:ea typeface="Calibri"/>
                <a:cs typeface="Times New Roman"/>
              </a:rPr>
              <a:t>РЕЗУЛЬТАТЫ</a:t>
            </a:r>
            <a:endParaRPr lang="ru-RU" sz="2800" b="1" dirty="0">
              <a:solidFill>
                <a:srgbClr val="00CCFF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372" y="953019"/>
            <a:ext cx="11417643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Особенности грантовых заявок в сфере образования:</a:t>
            </a:r>
          </a:p>
          <a:p>
            <a:pPr marL="457200" indent="-457200" algn="just">
              <a:buAutoNum type="arabicParenR"/>
              <a:defRPr/>
            </a:pPr>
            <a:r>
              <a:rPr lang="ru-RU" sz="1600" b="1" dirty="0" smtClean="0">
                <a:latin typeface="Times New Roman"/>
                <a:cs typeface="Times New Roman"/>
              </a:rPr>
              <a:t>Содержательная</a:t>
            </a:r>
          </a:p>
          <a:p>
            <a:pPr algn="just">
              <a:defRPr/>
            </a:pPr>
            <a:r>
              <a:rPr lang="ru-RU" sz="1600" dirty="0" smtClean="0">
                <a:latin typeface="Times New Roman"/>
                <a:cs typeface="Times New Roman"/>
              </a:rPr>
              <a:t>гранты в области педагогики и образования поддерживают </a:t>
            </a:r>
            <a:r>
              <a:rPr lang="ru-RU" sz="1600" u="sng" dirty="0" smtClean="0">
                <a:latin typeface="Times New Roman"/>
                <a:cs typeface="Times New Roman"/>
              </a:rPr>
              <a:t>результаты</a:t>
            </a:r>
            <a:r>
              <a:rPr lang="ru-RU" sz="1600" dirty="0" smtClean="0">
                <a:latin typeface="Times New Roman"/>
                <a:cs typeface="Times New Roman"/>
              </a:rPr>
              <a:t> исследований и разработок, которые: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600" dirty="0" err="1" smtClean="0">
                <a:latin typeface="Times New Roman"/>
                <a:cs typeface="Times New Roman"/>
              </a:rPr>
              <a:t>субъектны</a:t>
            </a:r>
            <a:r>
              <a:rPr lang="ru-RU" sz="1600" dirty="0" smtClean="0">
                <a:latin typeface="Times New Roman"/>
                <a:cs typeface="Times New Roman"/>
              </a:rPr>
              <a:t>, имплицитны;</a:t>
            </a:r>
          </a:p>
          <a:p>
            <a:pPr algn="just">
              <a:defRPr/>
            </a:pPr>
            <a:r>
              <a:rPr lang="ru-RU" sz="1600" dirty="0" smtClean="0">
                <a:latin typeface="Times New Roman"/>
                <a:cs typeface="Times New Roman"/>
              </a:rPr>
              <a:t>- </a:t>
            </a:r>
            <a:r>
              <a:rPr lang="ru-RU" sz="1600" dirty="0" err="1" smtClean="0">
                <a:latin typeface="Times New Roman"/>
                <a:cs typeface="Times New Roman"/>
              </a:rPr>
              <a:t>межпредметны</a:t>
            </a:r>
            <a:r>
              <a:rPr lang="ru-RU" sz="1600" dirty="0" smtClean="0">
                <a:latin typeface="Times New Roman"/>
                <a:cs typeface="Times New Roman"/>
              </a:rPr>
              <a:t> </a:t>
            </a:r>
            <a:r>
              <a:rPr lang="ru-RU" sz="1600" dirty="0">
                <a:latin typeface="Times New Roman"/>
                <a:cs typeface="Times New Roman"/>
              </a:rPr>
              <a:t>(между </a:t>
            </a:r>
            <a:r>
              <a:rPr lang="ru-RU" sz="1600" dirty="0" smtClean="0">
                <a:latin typeface="Times New Roman"/>
                <a:cs typeface="Times New Roman"/>
              </a:rPr>
              <a:t>педагогикой и </a:t>
            </a:r>
            <a:r>
              <a:rPr lang="ru-RU" sz="1600" dirty="0">
                <a:latin typeface="Times New Roman"/>
                <a:cs typeface="Times New Roman"/>
              </a:rPr>
              <a:t>психологией</a:t>
            </a:r>
            <a:r>
              <a:rPr lang="ru-RU" sz="1600" dirty="0" smtClean="0">
                <a:latin typeface="Times New Roman"/>
                <a:cs typeface="Times New Roman"/>
              </a:rPr>
              <a:t>, предметом и методикой, педагогикой и математической статистикой и т.д.);</a:t>
            </a:r>
            <a:endParaRPr lang="ru-RU" sz="1600" dirty="0">
              <a:latin typeface="Times New Roman"/>
              <a:cs typeface="Times New Roman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ru-RU" sz="1600" dirty="0" err="1" smtClean="0">
                <a:latin typeface="Times New Roman"/>
                <a:cs typeface="Times New Roman"/>
              </a:rPr>
              <a:t>метапредметны</a:t>
            </a:r>
            <a:r>
              <a:rPr lang="ru-RU" sz="1600" dirty="0" smtClean="0">
                <a:latin typeface="Times New Roman"/>
                <a:cs typeface="Times New Roman"/>
              </a:rPr>
              <a:t> (обоснования уходят в философию, методологию, </a:t>
            </a:r>
            <a:r>
              <a:rPr lang="ru-RU" sz="1600" dirty="0" smtClean="0">
                <a:latin typeface="Times New Roman"/>
                <a:cs typeface="Times New Roman"/>
              </a:rPr>
              <a:t>политику, </a:t>
            </a:r>
            <a:r>
              <a:rPr lang="ru-RU" sz="1600" dirty="0" err="1" smtClean="0">
                <a:latin typeface="Times New Roman"/>
                <a:cs typeface="Times New Roman"/>
              </a:rPr>
              <a:t>региональность</a:t>
            </a:r>
            <a:r>
              <a:rPr lang="ru-RU" sz="160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и др.).</a:t>
            </a:r>
          </a:p>
          <a:p>
            <a:pPr algn="just">
              <a:defRPr/>
            </a:pPr>
            <a:r>
              <a:rPr lang="ru-RU" sz="1600" b="1" dirty="0" smtClean="0">
                <a:latin typeface="Times New Roman"/>
                <a:cs typeface="Times New Roman"/>
              </a:rPr>
              <a:t>2)</a:t>
            </a:r>
            <a:r>
              <a:rPr lang="ru-RU" sz="1600" dirty="0" smtClean="0"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latin typeface="Times New Roman"/>
                <a:cs typeface="Times New Roman"/>
              </a:rPr>
              <a:t>Ужесточение требований</a:t>
            </a:r>
          </a:p>
          <a:p>
            <a:pPr algn="just">
              <a:defRPr/>
            </a:pPr>
            <a:r>
              <a:rPr lang="ru-RU" sz="1600" dirty="0" smtClean="0">
                <a:latin typeface="Times New Roman"/>
                <a:cs typeface="Times New Roman"/>
              </a:rPr>
              <a:t>- как к фундаментальным, так и к прикладным и инфраструктурным (укрупнение исследований, выполнение под руководством докторов наук, обладание публикациями, цитируемых в международных базах, межрегиональный охват и т.п.).</a:t>
            </a:r>
          </a:p>
          <a:p>
            <a:pPr algn="just">
              <a:defRPr/>
            </a:pPr>
            <a:r>
              <a:rPr lang="ru-RU" sz="1600" b="1" dirty="0" smtClean="0">
                <a:latin typeface="Times New Roman"/>
                <a:cs typeface="Times New Roman"/>
              </a:rPr>
              <a:t>3) </a:t>
            </a:r>
            <a:r>
              <a:rPr lang="ru-RU" sz="1600" b="1" dirty="0" smtClean="0">
                <a:latin typeface="Times New Roman"/>
                <a:cs typeface="Times New Roman"/>
              </a:rPr>
              <a:t>Региональная</a:t>
            </a:r>
          </a:p>
          <a:p>
            <a:pPr algn="just">
              <a:defRPr/>
            </a:pPr>
            <a:r>
              <a:rPr lang="ru-RU" sz="1600" dirty="0" smtClean="0">
                <a:latin typeface="Times New Roman"/>
                <a:cs typeface="Times New Roman"/>
              </a:rPr>
              <a:t>- в этом есть плюсы и минусы, например, особая экономическая зона ТВТ, </a:t>
            </a:r>
            <a:r>
              <a:rPr lang="ru-RU" sz="1600" i="1" dirty="0" smtClean="0">
                <a:latin typeface="Times New Roman"/>
                <a:cs typeface="Times New Roman"/>
              </a:rPr>
              <a:t>космические исследования и предприятия</a:t>
            </a:r>
            <a:r>
              <a:rPr lang="ru-RU" sz="1600" dirty="0" smtClean="0">
                <a:latin typeface="Times New Roman"/>
                <a:cs typeface="Times New Roman"/>
              </a:rPr>
              <a:t>,  большой университет, концентрация одаренных школьников и др. </a:t>
            </a:r>
          </a:p>
          <a:p>
            <a:pPr algn="just">
              <a:defRPr/>
            </a:pPr>
            <a:r>
              <a:rPr lang="ru-RU" sz="1600" b="1" dirty="0" smtClean="0">
                <a:latin typeface="Times New Roman"/>
                <a:cs typeface="Times New Roman"/>
              </a:rPr>
              <a:t>4) </a:t>
            </a:r>
            <a:r>
              <a:rPr lang="ru-RU" sz="1600" b="1" dirty="0" smtClean="0">
                <a:latin typeface="Times New Roman"/>
                <a:cs typeface="Times New Roman"/>
              </a:rPr>
              <a:t>Институциональная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600" dirty="0" smtClean="0">
                <a:latin typeface="Times New Roman"/>
                <a:cs typeface="Times New Roman"/>
              </a:rPr>
              <a:t>в </a:t>
            </a:r>
            <a:r>
              <a:rPr lang="ru-RU" sz="1600" dirty="0">
                <a:latin typeface="Times New Roman"/>
                <a:cs typeface="Times New Roman"/>
              </a:rPr>
              <a:t>вашей организации нет научной школы, 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600" dirty="0" smtClean="0">
                <a:latin typeface="Times New Roman"/>
                <a:cs typeface="Times New Roman"/>
              </a:rPr>
              <a:t>в вашем городе есть другая более крупная организация,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600" dirty="0" smtClean="0">
                <a:latin typeface="Times New Roman"/>
                <a:cs typeface="Times New Roman"/>
              </a:rPr>
              <a:t>в вашем городе есть идентичные организации,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600" dirty="0" smtClean="0">
                <a:latin typeface="Times New Roman"/>
                <a:cs typeface="Times New Roman"/>
              </a:rPr>
              <a:t>в вашем регионе компании </a:t>
            </a:r>
            <a:r>
              <a:rPr lang="ru-RU" sz="1600" dirty="0" err="1" smtClean="0">
                <a:latin typeface="Times New Roman"/>
                <a:cs typeface="Times New Roman"/>
              </a:rPr>
              <a:t>грантодателя</a:t>
            </a:r>
            <a:r>
              <a:rPr lang="ru-RU" sz="1600" dirty="0" smtClean="0">
                <a:latin typeface="Times New Roman"/>
                <a:cs typeface="Times New Roman"/>
              </a:rPr>
              <a:t> не ведут бизнес и т.п.</a:t>
            </a:r>
          </a:p>
          <a:p>
            <a:pPr algn="just">
              <a:defRPr/>
            </a:pPr>
            <a:r>
              <a:rPr lang="ru-RU" sz="1600" b="1" dirty="0" smtClean="0">
                <a:latin typeface="Times New Roman"/>
                <a:cs typeface="Times New Roman"/>
              </a:rPr>
              <a:t>5) </a:t>
            </a:r>
            <a:r>
              <a:rPr lang="ru-RU" sz="1600" b="1" dirty="0" smtClean="0">
                <a:latin typeface="Times New Roman"/>
                <a:cs typeface="Times New Roman"/>
              </a:rPr>
              <a:t>Экспертная </a:t>
            </a:r>
          </a:p>
          <a:p>
            <a:pPr algn="just">
              <a:defRPr/>
            </a:pPr>
            <a:r>
              <a:rPr lang="ru-RU" sz="1600" dirty="0" smtClean="0">
                <a:latin typeface="Times New Roman"/>
                <a:cs typeface="Times New Roman"/>
              </a:rPr>
              <a:t>- заочная, 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600" dirty="0" smtClean="0">
                <a:latin typeface="Times New Roman"/>
                <a:cs typeface="Times New Roman"/>
              </a:rPr>
              <a:t>очная </a:t>
            </a:r>
            <a:r>
              <a:rPr lang="ru-RU" sz="1600" dirty="0" smtClean="0">
                <a:latin typeface="Times New Roman"/>
                <a:cs typeface="Times New Roman"/>
              </a:rPr>
              <a:t>экспертиза – надо быть готовыми разговаривать с не педагогами (родителями, чиновниками, инженерами, обывателями и т.д. – это та же защита диссертации, но </a:t>
            </a:r>
            <a:r>
              <a:rPr lang="ru-RU" sz="1600" dirty="0" smtClean="0">
                <a:latin typeface="Times New Roman"/>
                <a:cs typeface="Times New Roman"/>
              </a:rPr>
              <a:t>на </a:t>
            </a:r>
            <a:r>
              <a:rPr lang="ru-RU" sz="1600" dirty="0" smtClean="0">
                <a:latin typeface="Times New Roman"/>
                <a:cs typeface="Times New Roman"/>
              </a:rPr>
              <a:t>более широком кругу </a:t>
            </a:r>
            <a:r>
              <a:rPr lang="ru-RU" sz="1600" dirty="0" smtClean="0">
                <a:latin typeface="Times New Roman"/>
                <a:cs typeface="Times New Roman"/>
              </a:rPr>
              <a:t>специалистов.</a:t>
            </a:r>
          </a:p>
          <a:p>
            <a:pPr algn="just">
              <a:defRPr/>
            </a:pPr>
            <a:r>
              <a:rPr lang="ru-RU" sz="1600" dirty="0" smtClean="0">
                <a:solidFill>
                  <a:srgbClr val="00CCFF"/>
                </a:solidFill>
                <a:latin typeface="Times New Roman"/>
                <a:cs typeface="Times New Roman"/>
              </a:rPr>
              <a:t>Мы педагоги, то мы психологи: </a:t>
            </a:r>
            <a:r>
              <a:rPr lang="ru-RU" sz="1600" dirty="0" smtClean="0">
                <a:solidFill>
                  <a:srgbClr val="00CCFF"/>
                </a:solidFill>
                <a:latin typeface="Times New Roman"/>
                <a:cs typeface="Times New Roman"/>
              </a:rPr>
              <a:t>очно или дистанционно, защита или предзащита, </a:t>
            </a:r>
            <a:r>
              <a:rPr lang="ru-RU" sz="1600" dirty="0" smtClean="0">
                <a:solidFill>
                  <a:srgbClr val="00CCFF"/>
                </a:solidFill>
                <a:latin typeface="Times New Roman"/>
                <a:cs typeface="Times New Roman"/>
              </a:rPr>
              <a:t>кто выступает из команды, региональный </a:t>
            </a:r>
            <a:r>
              <a:rPr lang="ru-RU" sz="1600" dirty="0" smtClean="0">
                <a:solidFill>
                  <a:srgbClr val="00CCFF"/>
                </a:solidFill>
                <a:latin typeface="Times New Roman"/>
                <a:cs typeface="Times New Roman"/>
              </a:rPr>
              <a:t>аспект, </a:t>
            </a:r>
            <a:r>
              <a:rPr lang="ru-RU" sz="1600" dirty="0" smtClean="0">
                <a:solidFill>
                  <a:srgbClr val="00CCFF"/>
                </a:solidFill>
                <a:latin typeface="Times New Roman"/>
                <a:cs typeface="Times New Roman"/>
              </a:rPr>
              <a:t>преимущества организации – достройка компетенций, кластерный подход.</a:t>
            </a:r>
            <a:endParaRPr lang="ru-RU" sz="1600" dirty="0" smtClean="0">
              <a:solidFill>
                <a:srgbClr val="00CCFF"/>
              </a:solidFill>
              <a:latin typeface="Times New Roman"/>
              <a:cs typeface="Times New Roman"/>
            </a:endParaRPr>
          </a:p>
          <a:p>
            <a:pPr marL="342900" indent="-342900" algn="just">
              <a:buAutoNum type="arabicParenR" startAt="3"/>
              <a:defRPr/>
            </a:pPr>
            <a:endParaRPr lang="ru-RU" sz="1600" b="1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9705-C14B-43BD-8724-2823F736A4F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973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7927" y="1094103"/>
            <a:ext cx="1141764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 smtClean="0"/>
              <a:t>Постоянная </a:t>
            </a:r>
            <a:r>
              <a:rPr lang="ru-RU" sz="2000" b="1" dirty="0" err="1" smtClean="0"/>
              <a:t>догрантовая</a:t>
            </a:r>
            <a:r>
              <a:rPr lang="ru-RU" sz="2000" b="1" dirty="0" smtClean="0"/>
              <a:t> работа, последовательная научная работа в определенных для </a:t>
            </a:r>
            <a:r>
              <a:rPr lang="ru-RU" sz="2000" b="1" dirty="0" smtClean="0"/>
              <a:t>себя и </a:t>
            </a:r>
            <a:r>
              <a:rPr lang="ru-RU" sz="2000" b="1" dirty="0" smtClean="0"/>
              <a:t>группы направлениях;</a:t>
            </a:r>
            <a:endParaRPr lang="en-US" sz="2000" b="1" dirty="0" smtClean="0"/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 smtClean="0"/>
              <a:t>Учет тенденции </a:t>
            </a:r>
            <a:r>
              <a:rPr lang="ru-RU" sz="2000" b="1" dirty="0" err="1" smtClean="0"/>
              <a:t>цифровизация</a:t>
            </a:r>
            <a:r>
              <a:rPr lang="ru-RU" sz="2000" b="1" dirty="0" smtClean="0"/>
              <a:t> содержания грантовых проектов;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 smtClean="0"/>
              <a:t>Учет особенностей грантовых заявок в образовании;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 smtClean="0"/>
              <a:t>Внимание </a:t>
            </a:r>
            <a:r>
              <a:rPr lang="ru-RU" sz="2000" b="1" u="sng" dirty="0" smtClean="0"/>
              <a:t>спектру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наукометрических</a:t>
            </a:r>
            <a:r>
              <a:rPr lang="ru-RU" sz="2000" b="1" dirty="0" smtClean="0"/>
              <a:t> показателей</a:t>
            </a:r>
            <a:r>
              <a:rPr lang="ru-RU" sz="2000" b="1" dirty="0" smtClean="0"/>
              <a:t>;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 smtClean="0"/>
              <a:t>Кооперация, </a:t>
            </a:r>
            <a:r>
              <a:rPr lang="ru-RU" sz="2000" b="1" dirty="0" err="1" smtClean="0"/>
              <a:t>коллаборация</a:t>
            </a:r>
            <a:r>
              <a:rPr lang="ru-RU" sz="2000" b="1" dirty="0" smtClean="0"/>
              <a:t>.</a:t>
            </a:r>
            <a:endParaRPr lang="ru-RU" sz="20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marL="342900" indent="-342900" algn="just">
              <a:buFontTx/>
              <a:buChar char="-"/>
              <a:defRPr/>
            </a:pPr>
            <a:endParaRPr lang="ru-RU" sz="1600" b="1" dirty="0" smtClean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1651" y="185873"/>
            <a:ext cx="1875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ru-RU" sz="2800" b="1" dirty="0" smtClean="0">
                <a:solidFill>
                  <a:srgbClr val="00CCFF"/>
                </a:solidFill>
                <a:latin typeface="Times New Roman"/>
                <a:ea typeface="Calibri"/>
                <a:cs typeface="Times New Roman"/>
              </a:rPr>
              <a:t>ВЫВОДЫ</a:t>
            </a:r>
            <a:endParaRPr lang="ru-RU" sz="2800" b="1" dirty="0">
              <a:solidFill>
                <a:srgbClr val="00CCFF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9705-C14B-43BD-8724-2823F736A4F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543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7927" y="1094103"/>
            <a:ext cx="11417643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Ключевой вывод:</a:t>
            </a:r>
          </a:p>
          <a:p>
            <a:pPr marL="571500" indent="-5715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Писать научные тексты и заявки, обсуждать и защищать их. 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FontTx/>
              <a:buChar char="-"/>
              <a:defRPr/>
            </a:pPr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1651" y="185873"/>
            <a:ext cx="1875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ru-RU" sz="2800" b="1" dirty="0" smtClean="0">
                <a:solidFill>
                  <a:srgbClr val="00CCFF"/>
                </a:solidFill>
                <a:latin typeface="Times New Roman"/>
                <a:ea typeface="Calibri"/>
                <a:cs typeface="Times New Roman"/>
              </a:rPr>
              <a:t>ВЫВОДЫ</a:t>
            </a:r>
            <a:endParaRPr lang="ru-RU" sz="2800" b="1" dirty="0">
              <a:solidFill>
                <a:srgbClr val="00CCFF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9705-C14B-43BD-8724-2823F736A4F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5849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</TotalTime>
  <Words>860</Words>
  <Application>Microsoft Office PowerPoint</Application>
  <PresentationFormat>Широкоэкранный</PresentationFormat>
  <Paragraphs>159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Wingdings</vt:lpstr>
      <vt:lpstr>Akrobat Black</vt:lpstr>
      <vt:lpstr>Calibri</vt:lpstr>
      <vt:lpstr>Times New Roman</vt:lpstr>
      <vt:lpstr>Century Gothic</vt:lpstr>
      <vt:lpstr>Arial</vt:lpstr>
      <vt:lpstr>Calibri Light</vt:lpstr>
      <vt:lpstr>Тема Office</vt:lpstr>
      <vt:lpstr>ОСОБЕННОСТИ ГРАНТОВЫХ ЗАЯВОК В СФЕРЕ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Хозяйка</dc:creator>
  <cp:lastModifiedBy>User</cp:lastModifiedBy>
  <cp:revision>99</cp:revision>
  <cp:lastPrinted>2022-10-27T06:50:04Z</cp:lastPrinted>
  <dcterms:created xsi:type="dcterms:W3CDTF">2022-07-05T02:47:40Z</dcterms:created>
  <dcterms:modified xsi:type="dcterms:W3CDTF">2022-10-27T06:52:19Z</dcterms:modified>
</cp:coreProperties>
</file>