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73" r:id="rId4"/>
    <p:sldId id="270" r:id="rId5"/>
    <p:sldId id="274" r:id="rId6"/>
    <p:sldId id="282" r:id="rId7"/>
    <p:sldId id="276" r:id="rId8"/>
    <p:sldId id="275" r:id="rId9"/>
    <p:sldId id="278" r:id="rId10"/>
    <p:sldId id="277" r:id="rId11"/>
    <p:sldId id="279" r:id="rId12"/>
    <p:sldId id="264" r:id="rId13"/>
    <p:sldId id="272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253"/>
    <a:srgbClr val="BA8944"/>
    <a:srgbClr val="BC8A45"/>
    <a:srgbClr val="ECC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186" y="210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6ECA1-DDE4-4149-B196-37D990F5773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683C-E8C0-4265-8BA3-3454569E5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098E3-D322-4BD1-B847-9D38E8035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E2FDBC-618A-4F83-AD64-2831583FB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D43635-CFAA-4354-9D9E-654202F8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4B32-1771-4796-91DC-9204C736AA4F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54107E-DB7C-4192-87A7-6822FD6B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3AF307-F88D-4D17-B23A-473A70CF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8F655-F729-40FF-8967-9D61EC10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5BB456-A478-4868-8F98-5A241C691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D302EB-E07D-4E7C-82FB-AD77F72C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DC9-F0A0-4531-84F0-43FA1634DC0C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791B2A-737D-4FBB-B197-FA210323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60CB4C-E8A0-44CE-89AE-CAFA1113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8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D00399-4B6F-4777-BE0F-7AC60030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85E8E0-95C1-4047-BA36-E7C171FA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AB20A1-67A9-4C9C-AFA1-AC0CAFCF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B5F5-CFC2-4CF5-9A91-5DF4B67FFDC3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A5815E-8F5E-43AC-8D4B-1906B63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BFAA6-0101-466F-AE8B-89E9E490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3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7B587-9245-4C6B-AA9F-39C35415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D7B81D-BD15-41FD-836A-A835B65C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590559-6C24-4B34-96DA-F37023B6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59F-214C-434F-8049-74F19193B37F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284FC6-9FEF-4C53-96C4-497457CB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738F7D-8C1A-48BA-A7E1-2233427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8E251-CACF-4366-9219-47C23DAE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60987B-AB33-458E-9DB6-8239D67E6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388374-CA85-4E1E-A1BB-7751C092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46B9-EAC1-4421-886D-9E310BF691F1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FEB0C4-664C-4F0E-B01F-D6EA06D2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090BF-2D31-472C-B678-0D19A7A0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6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206149-B4A3-43E5-A0D6-B76F787E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C46FEC-6E4D-4FDA-8D6B-1C3412CBC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8642DF-5136-499B-B7F0-BEC64D09C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8A6AEE-B72C-4057-9329-A0146340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A6AC-A08A-4268-9CF1-2AEE19FECA79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5A78F9-223C-4990-A51A-EEE0DF5E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C67834-92D1-42A6-966A-E6DC57C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FF6C7-6BA6-45B0-A42E-4A566B10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F8EA0E-C3D2-41B6-AB67-4EA548F3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78D5B3-F67D-43E1-9677-B9D2C607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90CCF47-4BE7-4ED9-9A88-E6EDFB9BC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78EA6C-3B47-4F7E-BA0E-5FF35317C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9341A3-99B1-446F-9C11-081BF918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3C35-C51D-47B5-8406-DE2FDB39C89A}" type="datetime1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88B748-5C47-46D5-988D-8B4C156C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F4CDF2-B534-49D6-AFFB-AC6889B8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1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DD82F-3A13-496F-857E-107800CE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2E53F58-56CD-46F4-8BEC-7340F1EF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F1C1-111E-47B9-9954-0D4DCFE9A1E6}" type="datetime1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F01012-33A4-4F84-B86B-971CBFB2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6C9C36-6854-4CE4-B003-002E9790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93F56EF-A3B5-4C67-A7D2-CF087CB7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189-B4EB-461D-AA5B-4B9989AB4AD6}" type="datetime1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790C78-C739-4C6D-AF6A-79407B44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75113D-2A12-4951-ACF3-F85DE82F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944A7-E7C9-4D19-A16E-7EABE00F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19188E-4C99-4200-BF89-EDB80B33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E39497-C148-4902-AA5D-36824054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CDA718-3BBB-42D6-B113-BEA286D5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06EC-0A30-4921-976E-60B1757111F1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D2774F-DCF9-478A-9330-6E9D78E3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AD3B46-E41E-42DE-99D8-5FE03225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1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F9772-0753-47C0-840A-55A1FDE6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12658A-7EB3-45BF-B86F-F3D9098EC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06C7A2-57A2-4596-BB87-AC8FF50F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9D207F-A917-415A-9EF0-108EC413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AC67-1A30-4B1F-BCF9-354F745C1562}" type="datetime1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2A3D9A-884F-43A4-A6EF-D1E278EE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2596DE-2566-4B0E-96DE-27DEEC6F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228E5-311B-4635-9C08-2ADDA02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FD584-C7A6-4D35-AA5C-CF5CB5D1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3731ED-DF26-4D82-8BE6-0648F3763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430F-3814-43E1-948F-7899E92FC0CA}" type="datetime1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39C9C5-0E99-4446-A46D-5DE4AD657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16B9D5-ACD5-42DF-BDC3-EC3606098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2456-DD89-4D53-BB00-AF3C141C9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2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8F479AB-E3B9-4483-8300-533965CB684D}"/>
              </a:ext>
            </a:extLst>
          </p:cNvPr>
          <p:cNvSpPr txBox="1">
            <a:spLocks/>
          </p:cNvSpPr>
          <p:nvPr/>
        </p:nvSpPr>
        <p:spPr>
          <a:xfrm>
            <a:off x="1654630" y="2317113"/>
            <a:ext cx="9144000" cy="115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  <a:latin typeface="Akrobat Black" panose="00000A00000000000000" pitchFamily="50" charset="-52"/>
              </a:rPr>
              <a:t>Корпоративная культура ТГПУ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54DFED4-3178-4885-8E09-C68AFB3FBD8B}"/>
              </a:ext>
            </a:extLst>
          </p:cNvPr>
          <p:cNvSpPr txBox="1">
            <a:spLocks/>
          </p:cNvSpPr>
          <p:nvPr/>
        </p:nvSpPr>
        <p:spPr>
          <a:xfrm>
            <a:off x="1654630" y="3243236"/>
            <a:ext cx="9144000" cy="115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60" y="1217380"/>
            <a:ext cx="11268739" cy="5730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Какие ценности корпоративной</a:t>
            </a:r>
            <a:b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</a:br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культуры в ТГПУ?</a:t>
            </a:r>
            <a:endParaRPr lang="ru-RU" b="1" dirty="0">
              <a:solidFill>
                <a:srgbClr val="BC8A45"/>
              </a:solidFill>
              <a:latin typeface="Akrobat Black" panose="00000A00000000000000" pitchFamily="50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2A8B89D-A4D1-48B1-BE52-ED8349F9408E}"/>
              </a:ext>
            </a:extLst>
          </p:cNvPr>
          <p:cNvSpPr txBox="1">
            <a:spLocks/>
          </p:cNvSpPr>
          <p:nvPr/>
        </p:nvSpPr>
        <p:spPr>
          <a:xfrm>
            <a:off x="5896472" y="1978025"/>
            <a:ext cx="4417693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1186932-A2E9-9918-D7D8-1EA185FCCB1F}"/>
              </a:ext>
            </a:extLst>
          </p:cNvPr>
          <p:cNvSpPr/>
          <p:nvPr/>
        </p:nvSpPr>
        <p:spPr>
          <a:xfrm>
            <a:off x="694660" y="2320063"/>
            <a:ext cx="10352567" cy="4070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BF9253"/>
                </a:solidFill>
              </a:rPr>
              <a:t>???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716DC-6BE9-46DD-8C28-38363E1E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51" y="2179673"/>
            <a:ext cx="10037136" cy="4170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BC8A45"/>
                </a:solidFill>
              </a:rPr>
              <a:t>Цель:</a:t>
            </a:r>
            <a:r>
              <a:rPr lang="ru-RU" dirty="0">
                <a:solidFill>
                  <a:srgbClr val="BC8A45"/>
                </a:solidFill>
              </a:rPr>
              <a:t> </a:t>
            </a:r>
            <a:r>
              <a:rPr lang="ru-RU" sz="2800" dirty="0">
                <a:solidFill>
                  <a:srgbClr val="BC8A45"/>
                </a:solidFill>
              </a:rPr>
              <a:t>разработка</a:t>
            </a:r>
            <a:r>
              <a:rPr lang="en-US" dirty="0">
                <a:solidFill>
                  <a:srgbClr val="BC8A45"/>
                </a:solidFill>
              </a:rPr>
              <a:t> </a:t>
            </a:r>
            <a:r>
              <a:rPr lang="ru-RU" sz="2800" dirty="0">
                <a:solidFill>
                  <a:srgbClr val="BC8A45"/>
                </a:solidFill>
              </a:rPr>
              <a:t>ценностей, разделяемых коллективом ТГПУ, которые станут основанием корпоративной культуры в рамках нового видения будущего, миссии и идентичности педагогического университета.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BC8A45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Выявить ценности </a:t>
            </a:r>
            <a:r>
              <a:rPr lang="ru-RU" dirty="0" smtClean="0">
                <a:solidFill>
                  <a:srgbClr val="BC8A45"/>
                </a:solidFill>
              </a:rPr>
              <a:t>руководства, </a:t>
            </a:r>
            <a:r>
              <a:rPr lang="ru-RU" dirty="0">
                <a:solidFill>
                  <a:srgbClr val="BC8A45"/>
                </a:solidFill>
              </a:rPr>
              <a:t>сотрудников и </a:t>
            </a:r>
            <a:r>
              <a:rPr lang="ru-RU" dirty="0" smtClean="0">
                <a:solidFill>
                  <a:srgbClr val="BC8A45"/>
                </a:solidFill>
              </a:rPr>
              <a:t>студентов </a:t>
            </a:r>
            <a:r>
              <a:rPr lang="ru-RU" dirty="0">
                <a:solidFill>
                  <a:srgbClr val="BC8A45"/>
                </a:solidFill>
              </a:rPr>
              <a:t>как ориентиры развития общественности университета (или стагнации) в соответствии со стратегией развития </a:t>
            </a:r>
            <a:r>
              <a:rPr lang="ru-RU" dirty="0" smtClean="0">
                <a:solidFill>
                  <a:srgbClr val="BC8A45"/>
                </a:solidFill>
              </a:rPr>
              <a:t>ТГПУ.</a:t>
            </a: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Предложить, обсудить и принять в коллективе (руководство, сотрудники, студенты) </a:t>
            </a:r>
            <a:r>
              <a:rPr lang="ru-RU" dirty="0" smtClean="0">
                <a:solidFill>
                  <a:srgbClr val="BC8A45"/>
                </a:solidFill>
              </a:rPr>
              <a:t>гармонизированный </a:t>
            </a:r>
            <a:r>
              <a:rPr lang="ru-RU" dirty="0">
                <a:solidFill>
                  <a:srgbClr val="BC8A45"/>
                </a:solidFill>
              </a:rPr>
              <a:t>набор ценностей в соответствии с миссией и стратегией развития </a:t>
            </a:r>
            <a:r>
              <a:rPr lang="ru-RU" dirty="0" smtClean="0">
                <a:solidFill>
                  <a:srgbClr val="BC8A45"/>
                </a:solidFill>
              </a:rPr>
              <a:t>университета.</a:t>
            </a: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На основании полученных результатов разработать этический кодекс </a:t>
            </a:r>
            <a:r>
              <a:rPr lang="ru-RU" dirty="0" smtClean="0">
                <a:solidFill>
                  <a:srgbClr val="BC8A45"/>
                </a:solidFill>
              </a:rPr>
              <a:t>организации.</a:t>
            </a: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Разработать проекты по управлению корпоративной культурой с вовлеченностью всех аудиторий университета (руководство, сотрудники, студенты</a:t>
            </a:r>
            <a:r>
              <a:rPr lang="ru-RU" dirty="0" smtClean="0">
                <a:solidFill>
                  <a:srgbClr val="BC8A45"/>
                </a:solidFill>
              </a:rPr>
              <a:t>).</a:t>
            </a: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E33E4B2-1FCF-47AD-8D0B-ACA947164585}"/>
              </a:ext>
            </a:extLst>
          </p:cNvPr>
          <p:cNvSpPr txBox="1">
            <a:spLocks/>
          </p:cNvSpPr>
          <p:nvPr/>
        </p:nvSpPr>
        <p:spPr>
          <a:xfrm>
            <a:off x="140677" y="1063256"/>
            <a:ext cx="11213123" cy="96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Проект </a:t>
            </a:r>
            <a:r>
              <a:rPr lang="ru-RU" sz="4300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«</a:t>
            </a:r>
            <a:r>
              <a:rPr lang="ru-RU" sz="4300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Корпоративная </a:t>
            </a:r>
            <a:r>
              <a:rPr lang="ru-RU" sz="4300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культура </a:t>
            </a:r>
            <a:r>
              <a:rPr lang="ru-RU" sz="4300" b="1" dirty="0">
                <a:solidFill>
                  <a:srgbClr val="BC8A45"/>
                </a:solidFill>
                <a:latin typeface="Akrobat Black" panose="00000A00000000000000" pitchFamily="50" charset="-52"/>
              </a:rPr>
              <a:t>ТГПУ»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9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716DC-6BE9-46DD-8C28-38363E1E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590" y="2349794"/>
            <a:ext cx="9776210" cy="450820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BC8A45"/>
                </a:solidFill>
              </a:rPr>
              <a:t>Аналитический этап (апрель-май)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1.1. Глубинное интервью руководства вуза (выявление парадигмы ценностей)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1.2. Глубинное интервью руководителей структурных подразделений: деканы факультетов и директора институтов, начальники управлений (выявление парадигмы ценностей </a:t>
            </a:r>
            <a:r>
              <a:rPr lang="ru-RU" dirty="0">
                <a:solidFill>
                  <a:srgbClr val="BF9253"/>
                </a:solidFill>
              </a:rPr>
              <a:t>и их соотношения с трансформационной повесткой</a:t>
            </a:r>
            <a:r>
              <a:rPr lang="ru-RU" dirty="0">
                <a:solidFill>
                  <a:srgbClr val="BC8A45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1.3. Анкетный опрос сотрудников и студентов вуза </a:t>
            </a:r>
            <a:r>
              <a:rPr lang="ru-RU" dirty="0">
                <a:solidFill>
                  <a:srgbClr val="BF9253"/>
                </a:solidFill>
              </a:rPr>
              <a:t>(</a:t>
            </a:r>
            <a:r>
              <a:rPr lang="ru-RU" dirty="0" smtClean="0">
                <a:solidFill>
                  <a:srgbClr val="BF9253"/>
                </a:solidFill>
              </a:rPr>
              <a:t>выявление </a:t>
            </a:r>
            <a:r>
              <a:rPr lang="ru-RU" dirty="0">
                <a:solidFill>
                  <a:srgbClr val="BF9253"/>
                </a:solidFill>
              </a:rPr>
              <a:t>набора ценностей и их согласованности с трансформационной повесткой и ценностями руководства) (май)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1.4. Представление результатов исследования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2. </a:t>
            </a:r>
            <a:r>
              <a:rPr lang="ru-RU" b="1" dirty="0">
                <a:solidFill>
                  <a:srgbClr val="BC8A45"/>
                </a:solidFill>
              </a:rPr>
              <a:t>Разработка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BC8A45"/>
                </a:solidFill>
              </a:rPr>
              <a:t>ценностей корпоративной культуры (июнь)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2.1. Стратегические сессии (июнь): разработка ценностей корпоративной культуры 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2.2. Презентация ценностей корпоративной культуры (сентябрь)</a:t>
            </a: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3. </a:t>
            </a:r>
            <a:r>
              <a:rPr lang="ru-RU" b="1" dirty="0">
                <a:solidFill>
                  <a:srgbClr val="BC8A45"/>
                </a:solidFill>
              </a:rPr>
              <a:t>Разработка корпоративного кодекса (этической хартии) и проекта по управлению корпоративной культурой (октябрь)</a:t>
            </a:r>
          </a:p>
          <a:p>
            <a:pPr marL="0" indent="0"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E33E4B2-1FCF-47AD-8D0B-ACA947164585}"/>
              </a:ext>
            </a:extLst>
          </p:cNvPr>
          <p:cNvSpPr txBox="1">
            <a:spLocks/>
          </p:cNvSpPr>
          <p:nvPr/>
        </p:nvSpPr>
        <p:spPr>
          <a:xfrm>
            <a:off x="701750" y="1063256"/>
            <a:ext cx="10652050" cy="966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BC8A45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Дорожная карта проекта</a:t>
            </a:r>
          </a:p>
          <a:p>
            <a:r>
              <a:rPr lang="ru-RU" b="1" dirty="0">
                <a:solidFill>
                  <a:srgbClr val="BC8A45"/>
                </a:solidFill>
                <a:latin typeface="Akrobat Black" pitchFamily="50" charset="-52"/>
              </a:rPr>
              <a:t>«Корпоративная культура  ТГПУ»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4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E33E4B2-1FCF-47AD-8D0B-ACA947164585}"/>
              </a:ext>
            </a:extLst>
          </p:cNvPr>
          <p:cNvSpPr txBox="1">
            <a:spLocks/>
          </p:cNvSpPr>
          <p:nvPr/>
        </p:nvSpPr>
        <p:spPr>
          <a:xfrm>
            <a:off x="1577590" y="704173"/>
            <a:ext cx="9776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Группа проекта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E81B735-F48A-B20B-0DF4-35367EFEEE6D}"/>
              </a:ext>
            </a:extLst>
          </p:cNvPr>
          <p:cNvSpPr/>
          <p:nvPr/>
        </p:nvSpPr>
        <p:spPr>
          <a:xfrm>
            <a:off x="838201" y="1754372"/>
            <a:ext cx="5257799" cy="4295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dirty="0">
              <a:solidFill>
                <a:srgbClr val="BC8A45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BC8A45"/>
              </a:solidFill>
            </a:endParaRPr>
          </a:p>
          <a:p>
            <a:r>
              <a:rPr lang="ru-RU" dirty="0">
                <a:solidFill>
                  <a:srgbClr val="BC8A45"/>
                </a:solidFill>
              </a:rPr>
              <a:t>1. </a:t>
            </a:r>
            <a:r>
              <a:rPr lang="ru-RU" dirty="0" err="1">
                <a:solidFill>
                  <a:srgbClr val="BC8A45"/>
                </a:solidFill>
              </a:rPr>
              <a:t>Камарова</a:t>
            </a:r>
            <a:r>
              <a:rPr lang="ru-RU" dirty="0">
                <a:solidFill>
                  <a:srgbClr val="BC8A45"/>
                </a:solidFill>
              </a:rPr>
              <a:t> Назира </a:t>
            </a:r>
            <a:r>
              <a:rPr lang="ru-RU" dirty="0" err="1">
                <a:solidFill>
                  <a:srgbClr val="BC8A45"/>
                </a:solidFill>
              </a:rPr>
              <a:t>Адиловна</a:t>
            </a:r>
            <a:r>
              <a:rPr lang="ru-RU" dirty="0">
                <a:solidFill>
                  <a:srgbClr val="BC8A45"/>
                </a:solidFill>
              </a:rPr>
              <a:t>, начальник </a:t>
            </a:r>
            <a:r>
              <a:rPr lang="ru-RU" dirty="0" smtClean="0">
                <a:solidFill>
                  <a:srgbClr val="BC8A45"/>
                </a:solidFill>
              </a:rPr>
              <a:t>Управления </a:t>
            </a:r>
            <a:r>
              <a:rPr lang="ru-RU" dirty="0">
                <a:solidFill>
                  <a:srgbClr val="BC8A45"/>
                </a:solidFill>
              </a:rPr>
              <a:t>стратегических коммуникаций и информационной политики, </a:t>
            </a:r>
            <a:r>
              <a:rPr lang="ru-RU" dirty="0" err="1">
                <a:solidFill>
                  <a:srgbClr val="BC8A45"/>
                </a:solidFill>
              </a:rPr>
              <a:t>канд.филол.н</a:t>
            </a:r>
            <a:r>
              <a:rPr lang="ru-RU" dirty="0">
                <a:solidFill>
                  <a:srgbClr val="BC8A45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2. Глухов Андрей Петрович, заведующий </a:t>
            </a:r>
            <a:r>
              <a:rPr lang="ru-RU" dirty="0" smtClean="0">
                <a:solidFill>
                  <a:srgbClr val="BC8A45"/>
                </a:solidFill>
              </a:rPr>
              <a:t>Научно-исследовательской </a:t>
            </a:r>
            <a:r>
              <a:rPr lang="ru-RU" dirty="0">
                <a:solidFill>
                  <a:srgbClr val="BC8A45"/>
                </a:solidFill>
              </a:rPr>
              <a:t>лабораторией </a:t>
            </a:r>
            <a:r>
              <a:rPr lang="ru-RU" dirty="0" err="1">
                <a:solidFill>
                  <a:srgbClr val="BC8A45"/>
                </a:solidFill>
              </a:rPr>
              <a:t>киберсоциализации</a:t>
            </a:r>
            <a:r>
              <a:rPr lang="ru-RU" dirty="0">
                <a:solidFill>
                  <a:srgbClr val="BC8A45"/>
                </a:solidFill>
              </a:rPr>
              <a:t> и формирования цифровой образовательной </a:t>
            </a:r>
            <a:r>
              <a:rPr lang="ru-RU" dirty="0" smtClean="0">
                <a:solidFill>
                  <a:srgbClr val="BC8A45"/>
                </a:solidFill>
              </a:rPr>
              <a:t>среды </a:t>
            </a:r>
            <a:r>
              <a:rPr lang="ru-RU" dirty="0">
                <a:solidFill>
                  <a:srgbClr val="BC8A45"/>
                </a:solidFill>
              </a:rPr>
              <a:t>Парка ИОП, </a:t>
            </a:r>
            <a:r>
              <a:rPr lang="ru-RU" dirty="0" err="1">
                <a:solidFill>
                  <a:srgbClr val="BC8A45"/>
                </a:solidFill>
              </a:rPr>
              <a:t>канд.филос.н</a:t>
            </a:r>
            <a:r>
              <a:rPr lang="ru-RU" dirty="0">
                <a:solidFill>
                  <a:srgbClr val="BC8A45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C8A45"/>
                </a:solidFill>
              </a:rPr>
              <a:t>3. Булатова Татьяна Алексеевна, доцент кафедры психологии развития личности ФПСО, </a:t>
            </a:r>
            <a:r>
              <a:rPr lang="ru-RU" dirty="0" err="1">
                <a:solidFill>
                  <a:srgbClr val="BC8A45"/>
                </a:solidFill>
              </a:rPr>
              <a:t>канд.мед.н</a:t>
            </a:r>
            <a:r>
              <a:rPr lang="ru-RU" dirty="0">
                <a:solidFill>
                  <a:srgbClr val="BC8A45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BC8A45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24D48BA-85E4-77BF-4015-0C6A44B4A8EB}"/>
              </a:ext>
            </a:extLst>
          </p:cNvPr>
          <p:cNvSpPr/>
          <p:nvPr/>
        </p:nvSpPr>
        <p:spPr>
          <a:xfrm>
            <a:off x="6251944" y="1754372"/>
            <a:ext cx="5518298" cy="4295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Опыт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административной работы, большой стаж работы в организации, знание корпоративной культуры изнутри, профессиональное образование в области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рекламы.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F92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Взгляд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 стороны (опыт работы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коллабораций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другими вузами: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СибГМУ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НИ ТГУ, НИУ ВШЭ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F92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Владение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методами и большой опыт применения аналитико-социологических методов (интервью, фокус-группы, стандартизированные опросы, контент-анализ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F92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Опыт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проектного менеджмента, руководство и участие в исследовательских и социальных грантовых проектах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F92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8ED6AE7-411D-410A-9093-35844773350B}"/>
              </a:ext>
            </a:extLst>
          </p:cNvPr>
          <p:cNvSpPr txBox="1">
            <a:spLocks/>
          </p:cNvSpPr>
          <p:nvPr/>
        </p:nvSpPr>
        <p:spPr>
          <a:xfrm>
            <a:off x="1541721" y="915388"/>
            <a:ext cx="9175898" cy="98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ru-RU" b="1" dirty="0">
                <a:solidFill>
                  <a:srgbClr val="BC8A45"/>
                </a:solidFill>
                <a:latin typeface="Akrobat Black" pitchFamily="50" charset="-52"/>
                <a:ea typeface="+mn-ea"/>
                <a:cs typeface="+mn-cs"/>
              </a:rPr>
              <a:t>Готово сообщество менять корпоративную культуру ТГПУ?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D69D52-D241-6E4D-C2F1-520E8329BD4B}"/>
              </a:ext>
            </a:extLst>
          </p:cNvPr>
          <p:cNvSpPr/>
          <p:nvPr/>
        </p:nvSpPr>
        <p:spPr>
          <a:xfrm>
            <a:off x="1" y="2020185"/>
            <a:ext cx="4146698" cy="1084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считает, что в университете есть корпоративная культура: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F1A14B-F715-3E08-7630-8C2AFD285A6D}"/>
              </a:ext>
            </a:extLst>
          </p:cNvPr>
          <p:cNvSpPr/>
          <p:nvPr/>
        </p:nvSpPr>
        <p:spPr>
          <a:xfrm>
            <a:off x="4146699" y="2020186"/>
            <a:ext cx="4189230" cy="1084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считает, что корпоративная культура в вузе не сложилась: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764DCE-EA7D-78F2-E608-7D8F678ACE2C}"/>
              </a:ext>
            </a:extLst>
          </p:cNvPr>
          <p:cNvSpPr/>
          <p:nvPr/>
        </p:nvSpPr>
        <p:spPr>
          <a:xfrm>
            <a:off x="8335928" y="2020185"/>
            <a:ext cx="3856073" cy="1084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не определился в наличии корпоративной культуры в университете: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36318B-F1E0-3309-E1DE-857342A8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325"/>
            <a:ext cx="4189231" cy="25610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54F0CF9-6958-151A-6BEE-BF2A9C668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699" y="3259552"/>
            <a:ext cx="4189228" cy="25397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2AC9A75-D6D7-453D-C4B6-B2D5C50A4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926" y="3259552"/>
            <a:ext cx="3856074" cy="25397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2A8B89D-A4D1-48B1-BE52-ED8349F9408E}"/>
              </a:ext>
            </a:extLst>
          </p:cNvPr>
          <p:cNvSpPr txBox="1">
            <a:spLocks/>
          </p:cNvSpPr>
          <p:nvPr/>
        </p:nvSpPr>
        <p:spPr>
          <a:xfrm>
            <a:off x="5896472" y="1978025"/>
            <a:ext cx="4417693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73DC00-2675-E7C3-B590-C8F6E990E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43" y="2491778"/>
            <a:ext cx="7513674" cy="42173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760C3D-D395-91F5-27AA-48647D6E53B9}"/>
              </a:ext>
            </a:extLst>
          </p:cNvPr>
          <p:cNvSpPr/>
          <p:nvPr/>
        </p:nvSpPr>
        <p:spPr>
          <a:xfrm>
            <a:off x="372140" y="1350335"/>
            <a:ext cx="7513674" cy="1052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F9253"/>
                </a:solidFill>
              </a:rPr>
              <a:t>Проект «Корпоративная культура ТГПУ» входит в Комплексную программу развития ТГПУ – 2021–2025, Стратегию развития ТГПУ – 2030 и становится одним из ключевых проектов в управлении развитием университета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1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91" y="935664"/>
            <a:ext cx="9288884" cy="9781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В ТГПУ есть корпоративная культура?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716DC-6BE9-46DD-8C28-38363E1E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2224215"/>
            <a:ext cx="8973539" cy="4382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>
              <a:solidFill>
                <a:srgbClr val="BC8A4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68" y="2224215"/>
            <a:ext cx="9091316" cy="43041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91" y="935664"/>
            <a:ext cx="9288884" cy="9781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BF9253"/>
                </a:solidFill>
                <a:latin typeface="Akrobat Black" panose="00000A00000000000000" pitchFamily="50" charset="-52"/>
              </a:rPr>
              <a:t>Что</a:t>
            </a:r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 такое корпоративная культура?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EF5F0CF-F3CC-D7C7-69F7-484C2FC6A07F}"/>
              </a:ext>
            </a:extLst>
          </p:cNvPr>
          <p:cNvSpPr/>
          <p:nvPr/>
        </p:nvSpPr>
        <p:spPr>
          <a:xfrm>
            <a:off x="712382" y="1913859"/>
            <a:ext cx="5383618" cy="3551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Корпоративная культура организации </a:t>
            </a:r>
            <a:r>
              <a:rPr lang="ru-RU" sz="1600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это </a:t>
            </a:r>
            <a:r>
              <a:rPr lang="ru-RU" sz="1600" dirty="0" smtClean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комплекс </a:t>
            </a:r>
            <a:r>
              <a:rPr lang="ru-RU" sz="1600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разделяемых сообществом ценностей, идеалов, традиций, установок и норм поведения, реализуемый в деловой коммуникации, профессиональной деятельности и формирующий общую идентичность, а также общее понимание целей развития организации (миссии</a:t>
            </a:r>
            <a:r>
              <a:rPr lang="ru-RU" sz="1600" dirty="0" smtClean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ru-RU" sz="1600" dirty="0">
              <a:ln w="0"/>
              <a:solidFill>
                <a:srgbClr val="BA894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i="1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Корпоративная культура организации</a:t>
            </a:r>
            <a:r>
              <a:rPr lang="ru-RU" sz="1600" dirty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система согласованных ценностей, выделяющих организацию из прочих подобных, ориентированная на определенную целевую аудиторию и являющаяся фактором ее привлекательности и </a:t>
            </a:r>
            <a:r>
              <a:rPr lang="ru-RU" sz="1600" dirty="0" smtClean="0">
                <a:ln w="0"/>
                <a:solidFill>
                  <a:srgbClr val="BA89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конкурентоспособности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3F5810-0161-5B88-0413-10321B30C150}"/>
              </a:ext>
            </a:extLst>
          </p:cNvPr>
          <p:cNvSpPr/>
          <p:nvPr/>
        </p:nvSpPr>
        <p:spPr>
          <a:xfrm>
            <a:off x="1711842" y="5784112"/>
            <a:ext cx="10185992" cy="97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sz="1800" b="1" i="0" u="none" strike="noStrike" dirty="0">
              <a:solidFill>
                <a:srgbClr val="BF9253"/>
              </a:solidFill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1" i="0" u="none" strike="noStrike" dirty="0">
                <a:solidFill>
                  <a:srgbClr val="BF9253"/>
                </a:solidFill>
                <a:effectLst/>
              </a:rPr>
              <a:t>Организационная культура как ценностная основа поведения коллектива</a:t>
            </a:r>
            <a:endParaRPr lang="ru-RU" sz="2400" b="0" dirty="0">
              <a:effectLst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41F388E-CDD7-3061-5698-E81C0B6792DE}"/>
              </a:ext>
            </a:extLst>
          </p:cNvPr>
          <p:cNvSpPr/>
          <p:nvPr/>
        </p:nvSpPr>
        <p:spPr>
          <a:xfrm>
            <a:off x="6677247" y="1913860"/>
            <a:ext cx="5383618" cy="339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800" b="1" i="1" u="none" strike="noStrike" dirty="0">
                <a:solidFill>
                  <a:srgbClr val="BF9253"/>
                </a:solidFill>
                <a:effectLst/>
              </a:rPr>
              <a:t>Структура корпоративной культуры организации: </a:t>
            </a:r>
            <a:r>
              <a:rPr lang="ru-RU" sz="1800" i="0" u="none" strike="noStrike" dirty="0" smtClean="0">
                <a:solidFill>
                  <a:srgbClr val="BF9253"/>
                </a:solidFill>
                <a:effectLst/>
              </a:rPr>
              <a:t>видение</a:t>
            </a:r>
            <a:r>
              <a:rPr lang="ru-RU" sz="1800" i="0" u="none" strike="noStrike" dirty="0">
                <a:solidFill>
                  <a:srgbClr val="BF9253"/>
                </a:solidFill>
                <a:effectLst/>
              </a:rPr>
              <a:t>, миссия; ценности и философия организации; этический кодекс, этическая хартия; история, мифы, легенды, обряды, ритуалы, церемонии, традиции; внешняя </a:t>
            </a:r>
            <a:r>
              <a:rPr lang="ru-RU" sz="1800" i="0" u="none" strike="noStrike" dirty="0" smtClean="0">
                <a:solidFill>
                  <a:srgbClr val="BF9253"/>
                </a:solidFill>
                <a:effectLst/>
              </a:rPr>
              <a:t>атрибутика (символика</a:t>
            </a:r>
            <a:r>
              <a:rPr lang="ru-RU" sz="1800" i="0" u="none" strike="noStrike" dirty="0">
                <a:solidFill>
                  <a:srgbClr val="BF9253"/>
                </a:solidFill>
                <a:effectLst/>
              </a:rPr>
              <a:t>, фирменный стиль, дизайн и т.д</a:t>
            </a:r>
            <a:r>
              <a:rPr lang="ru-RU" sz="1800" i="0" u="none" strike="noStrike" dirty="0" smtClean="0">
                <a:solidFill>
                  <a:srgbClr val="BF9253"/>
                </a:solidFill>
                <a:effectLst/>
              </a:rPr>
              <a:t>.)</a:t>
            </a:r>
            <a:endParaRPr lang="ru-RU" sz="1800" i="0" u="none" strike="noStrike" dirty="0">
              <a:solidFill>
                <a:srgbClr val="BF9253"/>
              </a:solidFill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BF9253"/>
              </a:solidFill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sz="1800" i="0" u="none" strike="noStrike" dirty="0">
              <a:solidFill>
                <a:srgbClr val="BF9253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8ED6AE7-411D-410A-9093-35844773350B}"/>
              </a:ext>
            </a:extLst>
          </p:cNvPr>
          <p:cNvSpPr txBox="1">
            <a:spLocks/>
          </p:cNvSpPr>
          <p:nvPr/>
        </p:nvSpPr>
        <p:spPr>
          <a:xfrm>
            <a:off x="584791" y="974991"/>
            <a:ext cx="10132828" cy="98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ru-RU" b="1" dirty="0">
                <a:solidFill>
                  <a:srgbClr val="BC8A45"/>
                </a:solidFill>
                <a:latin typeface="Akrobat Black" pitchFamily="50" charset="-52"/>
                <a:ea typeface="+mn-ea"/>
                <a:cs typeface="+mn-cs"/>
              </a:rPr>
              <a:t>Нужно ли менять корпоративную </a:t>
            </a:r>
            <a:r>
              <a:rPr lang="ru-RU" b="1" dirty="0" smtClean="0">
                <a:solidFill>
                  <a:srgbClr val="BC8A45"/>
                </a:solidFill>
                <a:latin typeface="Akrobat Black" pitchFamily="50" charset="-52"/>
                <a:ea typeface="+mn-ea"/>
                <a:cs typeface="+mn-cs"/>
              </a:rPr>
              <a:t>культуру </a:t>
            </a:r>
            <a:r>
              <a:rPr lang="ru-RU" b="1" dirty="0">
                <a:solidFill>
                  <a:srgbClr val="BC8A45"/>
                </a:solidFill>
                <a:latin typeface="Akrobat Black" pitchFamily="50" charset="-52"/>
                <a:ea typeface="+mn-ea"/>
                <a:cs typeface="+mn-cs"/>
              </a:rPr>
              <a:t>ТГПУ</a:t>
            </a:r>
            <a:r>
              <a:rPr lang="ru-RU" b="1" dirty="0" smtClean="0">
                <a:solidFill>
                  <a:srgbClr val="BC8A45"/>
                </a:solidFill>
                <a:latin typeface="Akrobat Black" pitchFamily="50" charset="-52"/>
                <a:ea typeface="+mn-ea"/>
                <a:cs typeface="+mn-cs"/>
              </a:rPr>
              <a:t>? </a:t>
            </a:r>
            <a:endParaRPr lang="ru-RU" b="1" dirty="0">
              <a:solidFill>
                <a:srgbClr val="BC8A45"/>
              </a:solidFill>
              <a:latin typeface="Akrobat Black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" y="3238325"/>
            <a:ext cx="4146698" cy="25610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D69D52-D241-6E4D-C2F1-520E8329BD4B}"/>
              </a:ext>
            </a:extLst>
          </p:cNvPr>
          <p:cNvSpPr/>
          <p:nvPr/>
        </p:nvSpPr>
        <p:spPr>
          <a:xfrm>
            <a:off x="1" y="2020185"/>
            <a:ext cx="4146698" cy="1084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считает, что в университете есть корпоративная культура: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F1A14B-F715-3E08-7630-8C2AFD285A6D}"/>
              </a:ext>
            </a:extLst>
          </p:cNvPr>
          <p:cNvSpPr/>
          <p:nvPr/>
        </p:nvSpPr>
        <p:spPr>
          <a:xfrm>
            <a:off x="4189231" y="2020186"/>
            <a:ext cx="4146697" cy="1084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считает, что корпоративная культура в вузе не сложилась: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764DCE-EA7D-78F2-E608-7D8F678ACE2C}"/>
              </a:ext>
            </a:extLst>
          </p:cNvPr>
          <p:cNvSpPr/>
          <p:nvPr/>
        </p:nvSpPr>
        <p:spPr>
          <a:xfrm>
            <a:off x="8335928" y="2020185"/>
            <a:ext cx="3856073" cy="1084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800" b="1" i="1" dirty="0">
                <a:solidFill>
                  <a:srgbClr val="BC8A45"/>
                </a:solidFill>
                <a:latin typeface="Calibri" panose="020F0502020204030204"/>
                <a:ea typeface="+mn-ea"/>
                <a:cs typeface="+mn-cs"/>
              </a:rPr>
              <a:t>Из тех, кто не определился в наличии корпоративной культуры в университете: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312ED04E-3528-1963-C0AA-3202AF202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78596" y="3238324"/>
            <a:ext cx="4125433" cy="25610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C16A99B-E42B-3791-8B46-F7C16D326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967" y="3238324"/>
            <a:ext cx="3962400" cy="258227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3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1010093"/>
            <a:ext cx="10558131" cy="903766"/>
          </a:xfrm>
        </p:spPr>
        <p:txBody>
          <a:bodyPr>
            <a:noAutofit/>
          </a:bodyPr>
          <a:lstStyle/>
          <a:p>
            <a:r>
              <a:rPr lang="ru-RU" sz="4300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Зачем нужно создавать/менять корпоративную культуру ТГПУ?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166FDCB-F941-6846-92A1-55BDA7ACF387}"/>
              </a:ext>
            </a:extLst>
          </p:cNvPr>
          <p:cNvSpPr/>
          <p:nvPr/>
        </p:nvSpPr>
        <p:spPr>
          <a:xfrm>
            <a:off x="159488" y="2013285"/>
            <a:ext cx="11568224" cy="1304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BF9253"/>
                </a:solidFill>
              </a:rPr>
              <a:t>Когда возникает необходимость в изменении корпоративной культуры?</a:t>
            </a:r>
          </a:p>
          <a:p>
            <a:pPr algn="just"/>
            <a:r>
              <a:rPr lang="ru-RU" dirty="0">
                <a:solidFill>
                  <a:srgbClr val="BF9253"/>
                </a:solidFill>
              </a:rPr>
              <a:t>Необходимость в изменении корпоративной культуры возникает на этапе роста организации, трансформации или изменения стратегии </a:t>
            </a:r>
            <a:r>
              <a:rPr lang="ru-RU" b="1" u="sng" dirty="0">
                <a:solidFill>
                  <a:srgbClr val="BF9253"/>
                </a:solidFill>
              </a:rPr>
              <a:t>РАЗВИТИЯ</a:t>
            </a:r>
            <a:r>
              <a:rPr lang="ru-RU" dirty="0">
                <a:solidFill>
                  <a:srgbClr val="BF9253"/>
                </a:solidFill>
              </a:rPr>
              <a:t> организации</a:t>
            </a:r>
            <a:endParaRPr lang="en-US" dirty="0">
              <a:solidFill>
                <a:srgbClr val="BF9253"/>
              </a:solidFill>
            </a:endParaRPr>
          </a:p>
          <a:p>
            <a:pPr algn="just"/>
            <a:endParaRPr lang="ru-RU" dirty="0">
              <a:solidFill>
                <a:srgbClr val="BF9253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972A586-AC06-89D1-CC8E-877A7271C90A}"/>
              </a:ext>
            </a:extLst>
          </p:cNvPr>
          <p:cNvSpPr/>
          <p:nvPr/>
        </p:nvSpPr>
        <p:spPr>
          <a:xfrm>
            <a:off x="159488" y="3540642"/>
            <a:ext cx="5936512" cy="3115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800" b="1" i="0" u="none" strike="noStrike" dirty="0">
                <a:solidFill>
                  <a:srgbClr val="BF9253"/>
                </a:solidFill>
                <a:effectLst/>
              </a:rPr>
              <a:t>Миссия ТГПУ</a:t>
            </a:r>
            <a:endParaRPr lang="ru-RU" b="0" dirty="0">
              <a:solidFill>
                <a:srgbClr val="BF9253"/>
              </a:solidFill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800" b="1" i="0" u="none" strike="noStrike" dirty="0">
                <a:solidFill>
                  <a:srgbClr val="BF9253"/>
                </a:solidFill>
                <a:effectLst/>
              </a:rPr>
              <a:t>Комплексная программа </a:t>
            </a:r>
            <a:r>
              <a:rPr lang="ru-RU" sz="1800" b="1" i="0" u="sng" strike="noStrike" dirty="0">
                <a:solidFill>
                  <a:srgbClr val="BF9253"/>
                </a:solidFill>
                <a:effectLst/>
              </a:rPr>
              <a:t>РАЗВИТИЯ</a:t>
            </a:r>
            <a:r>
              <a:rPr lang="ru-RU" sz="1800" b="1" i="0" u="none" strike="noStrike" dirty="0">
                <a:solidFill>
                  <a:srgbClr val="BF9253"/>
                </a:solidFill>
                <a:effectLst/>
              </a:rPr>
              <a:t> ТГПУ – 2021–2025 (17 целевых проектов)</a:t>
            </a:r>
            <a:endParaRPr lang="ru-RU" b="0" dirty="0">
              <a:solidFill>
                <a:srgbClr val="BF9253"/>
              </a:solidFill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800" b="1" i="0" u="none" strike="noStrike" dirty="0">
                <a:solidFill>
                  <a:srgbClr val="BF9253"/>
                </a:solidFill>
                <a:effectLst/>
              </a:rPr>
              <a:t>Стратегия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ea typeface="+mn-ea"/>
                <a:cs typeface="+mn-cs"/>
              </a:rPr>
              <a:t>РАЗВИТИЯ</a:t>
            </a:r>
            <a:r>
              <a:rPr lang="ru-RU" sz="1800" b="1" i="0" u="none" strike="noStrike" dirty="0">
                <a:solidFill>
                  <a:srgbClr val="BF9253"/>
                </a:solidFill>
                <a:effectLst/>
              </a:rPr>
              <a:t> ТГПУ – 2030</a:t>
            </a:r>
            <a:endParaRPr lang="ru-RU" b="0" dirty="0">
              <a:solidFill>
                <a:srgbClr val="BF9253"/>
              </a:solidFill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C86BDD6-5D4B-801C-3D03-1F2046A033A1}"/>
              </a:ext>
            </a:extLst>
          </p:cNvPr>
          <p:cNvSpPr/>
          <p:nvPr/>
        </p:nvSpPr>
        <p:spPr>
          <a:xfrm>
            <a:off x="6222033" y="3540642"/>
            <a:ext cx="5936512" cy="3115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b="1" i="0" u="none" strike="noStrike" dirty="0">
              <a:solidFill>
                <a:srgbClr val="BF9253"/>
              </a:solidFill>
              <a:effectLst/>
              <a:latin typeface="Times New Roman" panose="02020603050405020304" pitchFamily="18" charset="0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b="1" i="0" u="none" strike="noStrike" dirty="0">
                <a:solidFill>
                  <a:srgbClr val="BF9253"/>
                </a:solidFill>
                <a:effectLst/>
              </a:rPr>
              <a:t>МИССИЯ ТГПУ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BF9253"/>
                </a:solidFill>
                <a:effectLst/>
              </a:rPr>
              <a:t>Томский государственный педагогический университет в своей деятельности направлен на консолидацию образовательного, научного и кадрового потенциалов в целях </a:t>
            </a:r>
            <a:r>
              <a:rPr lang="ru-RU" b="1" i="0" u="sng" strike="noStrike" dirty="0">
                <a:solidFill>
                  <a:srgbClr val="BF9253"/>
                </a:solidFill>
                <a:effectLst/>
              </a:rPr>
              <a:t>РАЗВИТИЯ</a:t>
            </a:r>
            <a:r>
              <a:rPr lang="ru-RU" sz="1400" b="1" i="0" u="sng" strike="noStrike" dirty="0">
                <a:solidFill>
                  <a:srgbClr val="BF9253"/>
                </a:solidFill>
                <a:effectLst/>
              </a:rPr>
              <a:t> </a:t>
            </a:r>
            <a:r>
              <a:rPr lang="ru-RU" sz="1400" b="1" i="0" u="none" strike="noStrike" dirty="0">
                <a:solidFill>
                  <a:srgbClr val="BF9253"/>
                </a:solidFill>
                <a:effectLst/>
              </a:rPr>
              <a:t>педагогического образования, что позволяет сформулировать миссию университета как </a:t>
            </a:r>
            <a:r>
              <a:rPr lang="ru-RU" b="1" i="0" u="sng" strike="noStrike" dirty="0">
                <a:solidFill>
                  <a:srgbClr val="BF9253"/>
                </a:solidFill>
                <a:effectLst/>
              </a:rPr>
              <a:t>СОДЕЙСТВИЕ НАКОПЛЕНИЮ ЧЕЛОВЕЧЕСКОГО КАПИТАЛА РЕГИОНА И СТРАНЫ СРЕДСТВАМИ ПЕДАГОГИЧЕСКОГО ОБРАЗОВАНИЯ</a:t>
            </a:r>
            <a:endParaRPr lang="ru-RU" sz="1400" b="1" i="0" u="none" strike="noStrike" dirty="0">
              <a:solidFill>
                <a:srgbClr val="BF9253"/>
              </a:solidFill>
              <a:effectLst/>
              <a:latin typeface="Times New Roman" panose="02020603050405020304" pitchFamily="18" charset="0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sz="1400" b="0" dirty="0">
              <a:solidFill>
                <a:srgbClr val="BF9253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8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1010093"/>
            <a:ext cx="10558131" cy="9037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Организационно-управленческий контекст </a:t>
            </a:r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166FDCB-F941-6846-92A1-55BDA7ACF387}"/>
              </a:ext>
            </a:extLst>
          </p:cNvPr>
          <p:cNvSpPr/>
          <p:nvPr/>
        </p:nvSpPr>
        <p:spPr>
          <a:xfrm>
            <a:off x="159488" y="2190750"/>
            <a:ext cx="11568224" cy="8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BF9253"/>
              </a:solidFill>
            </a:endParaRPr>
          </a:p>
          <a:p>
            <a:endParaRPr lang="ru-RU" b="1" dirty="0">
              <a:solidFill>
                <a:srgbClr val="BF9253"/>
              </a:solidFill>
            </a:endParaRPr>
          </a:p>
          <a:p>
            <a:r>
              <a:rPr lang="ru-RU" b="1" dirty="0">
                <a:solidFill>
                  <a:srgbClr val="BF9253"/>
                </a:solidFill>
              </a:rPr>
              <a:t>Трансформационная повестка университета требует системных изменений </a:t>
            </a:r>
            <a:r>
              <a:rPr lang="ru-RU" b="1" i="1" dirty="0">
                <a:solidFill>
                  <a:srgbClr val="BF9253"/>
                </a:solidFill>
              </a:rPr>
              <a:t>в политике управления человеческим капиталом университета</a:t>
            </a:r>
            <a:r>
              <a:rPr lang="ru-RU" b="1" dirty="0">
                <a:solidFill>
                  <a:srgbClr val="BF9253"/>
                </a:solidFill>
              </a:rPr>
              <a:t>, </a:t>
            </a:r>
            <a:r>
              <a:rPr lang="ru-RU" b="1" dirty="0" smtClean="0">
                <a:solidFill>
                  <a:srgbClr val="BF9253"/>
                </a:solidFill>
              </a:rPr>
              <a:t>что предполагает </a:t>
            </a:r>
            <a:r>
              <a:rPr lang="ru-RU" b="1" dirty="0">
                <a:solidFill>
                  <a:srgbClr val="BF9253"/>
                </a:solidFill>
              </a:rPr>
              <a:t>трансформацию корпоративной культуры как фундамента изменений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BF9253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972A586-AC06-89D1-CC8E-877A7271C90A}"/>
              </a:ext>
            </a:extLst>
          </p:cNvPr>
          <p:cNvSpPr/>
          <p:nvPr/>
        </p:nvSpPr>
        <p:spPr>
          <a:xfrm>
            <a:off x="159488" y="3390825"/>
            <a:ext cx="5936512" cy="2453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sz="1800" b="1" i="1" u="none" strike="noStrike" dirty="0">
              <a:solidFill>
                <a:srgbClr val="BF9253"/>
              </a:solidFill>
              <a:effectLst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sz="1800" b="1" i="1" u="none" strike="noStrike" dirty="0" smtClean="0">
              <a:solidFill>
                <a:srgbClr val="BF9253"/>
              </a:solidFill>
              <a:effectLst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800" b="1" i="1" u="none" strike="noStrike" dirty="0" smtClean="0">
                <a:solidFill>
                  <a:srgbClr val="BF9253"/>
                </a:solidFill>
                <a:effectLst/>
              </a:rPr>
              <a:t>От </a:t>
            </a:r>
            <a:r>
              <a:rPr lang="ru-RU" sz="1800" b="1" i="1" u="none" strike="noStrike" dirty="0">
                <a:solidFill>
                  <a:srgbClr val="BF9253"/>
                </a:solidFill>
                <a:effectLst/>
              </a:rPr>
              <a:t>процессов </a:t>
            </a:r>
            <a:r>
              <a:rPr lang="ru-RU" b="1" dirty="0">
                <a:solidFill>
                  <a:srgbClr val="BF9253"/>
                </a:solidFill>
              </a:rPr>
              <a:t>– </a:t>
            </a:r>
            <a:r>
              <a:rPr lang="ru-RU" sz="1800" b="1" i="1" u="none" strike="noStrike" dirty="0" smtClean="0">
                <a:solidFill>
                  <a:srgbClr val="BF9253"/>
                </a:solidFill>
                <a:effectLst/>
              </a:rPr>
              <a:t>к проектам</a:t>
            </a:r>
            <a:endParaRPr lang="ru-RU" b="1" dirty="0">
              <a:solidFill>
                <a:srgbClr val="BF9253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BF9253"/>
                </a:solidFill>
              </a:rPr>
              <a:t>Требуется </a:t>
            </a:r>
            <a:r>
              <a:rPr lang="ru-RU" sz="1600" b="1" dirty="0">
                <a:solidFill>
                  <a:srgbClr val="BF9253"/>
                </a:solidFill>
              </a:rPr>
              <a:t>переход от  процессного подхода к управлению комплексными программами и проектами с соответствующей сменой профессиональных ролей и идентификаций сотрудников и </a:t>
            </a:r>
            <a:r>
              <a:rPr lang="ru-RU" sz="1600" b="1" dirty="0" smtClean="0">
                <a:solidFill>
                  <a:srgbClr val="BF9253"/>
                </a:solidFill>
              </a:rPr>
              <a:t>студентов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BF9253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b="0" i="1" dirty="0">
              <a:solidFill>
                <a:srgbClr val="BF9253"/>
              </a:solidFill>
              <a:effectLst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C86BDD6-5D4B-801C-3D03-1F2046A033A1}"/>
              </a:ext>
            </a:extLst>
          </p:cNvPr>
          <p:cNvSpPr/>
          <p:nvPr/>
        </p:nvSpPr>
        <p:spPr>
          <a:xfrm>
            <a:off x="6222033" y="3429000"/>
            <a:ext cx="5936512" cy="241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i="1" dirty="0">
                <a:solidFill>
                  <a:srgbClr val="BF9253"/>
                </a:solidFill>
              </a:rPr>
              <a:t>Новые профессиональные роли и </a:t>
            </a:r>
            <a:r>
              <a:rPr lang="ru-RU" b="1" i="1" dirty="0" smtClean="0">
                <a:solidFill>
                  <a:srgbClr val="BF9253"/>
                </a:solidFill>
              </a:rPr>
              <a:t>стандарты</a:t>
            </a:r>
            <a:endParaRPr lang="ru-RU" b="1" i="1" dirty="0">
              <a:solidFill>
                <a:srgbClr val="BF9253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BF9253"/>
                </a:solidFill>
              </a:rPr>
              <a:t>Цель политики управления человеческим капиталом в университете </a:t>
            </a:r>
            <a:r>
              <a:rPr lang="ru-RU" sz="1600" b="1" dirty="0">
                <a:solidFill>
                  <a:srgbClr val="BF9253"/>
                </a:solidFill>
              </a:rPr>
              <a:t>– </a:t>
            </a:r>
            <a:r>
              <a:rPr lang="ru-RU" sz="1600" b="1" dirty="0">
                <a:solidFill>
                  <a:srgbClr val="BF9253"/>
                </a:solidFill>
              </a:rPr>
              <a:t>создание механизмов непрерывного комплексного развития персонала университета, формирование у НПР, АУП, студентов установок развития и роста, </a:t>
            </a:r>
            <a:r>
              <a:rPr lang="ru-RU" sz="1600" b="1" dirty="0" err="1">
                <a:solidFill>
                  <a:srgbClr val="BF9253"/>
                </a:solidFill>
              </a:rPr>
              <a:t>проактивности</a:t>
            </a:r>
            <a:r>
              <a:rPr lang="ru-RU" sz="1600" b="1" dirty="0">
                <a:solidFill>
                  <a:srgbClr val="BF9253"/>
                </a:solidFill>
              </a:rPr>
              <a:t> и открытости, компетенций проектной деятельности, критического объектно-ориентированного мышления и цифрового превосходства </a:t>
            </a:r>
            <a:r>
              <a:rPr lang="ru-RU" sz="1600" b="1" dirty="0" smtClean="0">
                <a:solidFill>
                  <a:srgbClr val="BF9253"/>
                </a:solidFill>
              </a:rPr>
              <a:t> </a:t>
            </a:r>
            <a:endParaRPr lang="ru-RU" sz="1600" b="1" i="0" u="none" strike="noStrike" dirty="0">
              <a:solidFill>
                <a:srgbClr val="BF9253"/>
              </a:solidFill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b="1" dirty="0">
              <a:solidFill>
                <a:srgbClr val="BF92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66900" y="6244708"/>
            <a:ext cx="8820150" cy="476768"/>
          </a:xfrm>
        </p:spPr>
        <p:txBody>
          <a:bodyPr/>
          <a:lstStyle/>
          <a:p>
            <a:r>
              <a:rPr lang="ru-RU" sz="1800" b="1" dirty="0">
                <a:solidFill>
                  <a:srgbClr val="BF9253"/>
                </a:solidFill>
              </a:rPr>
              <a:t>Организация на этапе развития и изменения – 60% проектной деятельности, 40% </a:t>
            </a:r>
            <a:r>
              <a:rPr lang="ru-RU" sz="1800" b="1" dirty="0" smtClean="0">
                <a:solidFill>
                  <a:srgbClr val="BF9253"/>
                </a:solidFill>
              </a:rPr>
              <a:t>процессной деятельности</a:t>
            </a:r>
            <a:endParaRPr lang="ru-RU" sz="1800" b="1" dirty="0">
              <a:solidFill>
                <a:srgbClr val="BF92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03" y="1011183"/>
            <a:ext cx="10966937" cy="57307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Ц</a:t>
            </a:r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енности корпоративной культуры </a:t>
            </a:r>
            <a:endParaRPr lang="ru-RU" b="1" dirty="0">
              <a:solidFill>
                <a:srgbClr val="BC8A45"/>
              </a:solidFill>
              <a:latin typeface="Akrobat Black" panose="00000A00000000000000" pitchFamily="50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2A8B89D-A4D1-48B1-BE52-ED8349F9408E}"/>
              </a:ext>
            </a:extLst>
          </p:cNvPr>
          <p:cNvSpPr txBox="1">
            <a:spLocks/>
          </p:cNvSpPr>
          <p:nvPr/>
        </p:nvSpPr>
        <p:spPr>
          <a:xfrm>
            <a:off x="5896472" y="1978025"/>
            <a:ext cx="4417693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4512ED0-A866-0138-62D6-FB4390F9B929}"/>
              </a:ext>
            </a:extLst>
          </p:cNvPr>
          <p:cNvSpPr/>
          <p:nvPr/>
        </p:nvSpPr>
        <p:spPr>
          <a:xfrm>
            <a:off x="1579655" y="1823893"/>
            <a:ext cx="8793125" cy="4752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F9253"/>
                </a:solidFill>
              </a:rPr>
              <a:t>ВЫСШАЯ ШКОЛА ЭКОНОМИКИ</a:t>
            </a:r>
          </a:p>
          <a:p>
            <a:pPr algn="ctr"/>
            <a:endParaRPr lang="ru-RU" sz="2400" b="1" dirty="0">
              <a:solidFill>
                <a:srgbClr val="BF9253"/>
              </a:solidFill>
            </a:endParaRP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Стремление к истине и полезным результатам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Академическая свобода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Требовательность к себе и ответственность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Честность и недопущение обмана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Взаимное уважение и сотрудничество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Равенство и недопущение дискриминации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Недопущение насилия и сексуальных домогательств</a:t>
            </a: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Забота о развитии и репутации Университета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6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91" y="1011183"/>
            <a:ext cx="10949762" cy="5730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C8A45"/>
                </a:solidFill>
                <a:latin typeface="Akrobat Black" panose="00000A00000000000000" pitchFamily="50" charset="-52"/>
              </a:rPr>
              <a:t>Ценности корпоративной культуры </a:t>
            </a:r>
            <a:endParaRPr lang="ru-RU" b="1" dirty="0">
              <a:solidFill>
                <a:srgbClr val="BC8A45"/>
              </a:solidFill>
              <a:latin typeface="Akrobat Black" panose="00000A00000000000000" pitchFamily="50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2A8B89D-A4D1-48B1-BE52-ED8349F9408E}"/>
              </a:ext>
            </a:extLst>
          </p:cNvPr>
          <p:cNvSpPr txBox="1">
            <a:spLocks/>
          </p:cNvSpPr>
          <p:nvPr/>
        </p:nvSpPr>
        <p:spPr>
          <a:xfrm>
            <a:off x="5896472" y="1978025"/>
            <a:ext cx="4417693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1186932-A2E9-9918-D7D8-1EA185FCCB1F}"/>
              </a:ext>
            </a:extLst>
          </p:cNvPr>
          <p:cNvSpPr/>
          <p:nvPr/>
        </p:nvSpPr>
        <p:spPr>
          <a:xfrm>
            <a:off x="404037" y="1870785"/>
            <a:ext cx="9910128" cy="4752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BF9253"/>
              </a:solidFill>
            </a:endParaRPr>
          </a:p>
          <a:p>
            <a:pPr algn="ctr"/>
            <a:r>
              <a:rPr lang="ru-RU" sz="2000" b="1" dirty="0">
                <a:solidFill>
                  <a:srgbClr val="BF9253"/>
                </a:solidFill>
              </a:rPr>
              <a:t>НИ ТПУ</a:t>
            </a: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Быть </a:t>
            </a:r>
            <a:r>
              <a:rPr lang="ru-RU" b="1" dirty="0" err="1">
                <a:solidFill>
                  <a:srgbClr val="BF9253"/>
                </a:solidFill>
              </a:rPr>
              <a:t>проактивным</a:t>
            </a:r>
            <a:r>
              <a:rPr lang="ru-RU" b="1" dirty="0">
                <a:solidFill>
                  <a:srgbClr val="BF9253"/>
                </a:solidFill>
              </a:rPr>
              <a:t> …</a:t>
            </a:r>
          </a:p>
          <a:p>
            <a:pPr algn="ctr"/>
            <a:endParaRPr lang="ru-RU" b="1" dirty="0">
              <a:solidFill>
                <a:srgbClr val="BF9253"/>
              </a:solidFill>
            </a:endParaRP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Учиться каждый день, день за днем…</a:t>
            </a:r>
          </a:p>
          <a:p>
            <a:pPr algn="ctr"/>
            <a:endParaRPr lang="ru-RU" b="1" dirty="0">
              <a:solidFill>
                <a:srgbClr val="BF9253"/>
              </a:solidFill>
            </a:endParaRP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Поддерживать в себе и в других дух командной работы…</a:t>
            </a: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Демонстрировать коммуникабельность, творческий подход и максимальную </a:t>
            </a: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эффективность …</a:t>
            </a:r>
          </a:p>
          <a:p>
            <a:pPr algn="ctr"/>
            <a:endParaRPr lang="ru-RU" b="1" dirty="0">
              <a:solidFill>
                <a:srgbClr val="BF9253"/>
              </a:solidFill>
            </a:endParaRP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Проявлять разумную терпимость к чужим точкам зрения, признавать свои ошибки и идти на компромисс в интересах команды и всего университета…</a:t>
            </a:r>
          </a:p>
          <a:p>
            <a:pPr algn="ctr"/>
            <a:endParaRPr lang="ru-RU" b="1" dirty="0">
              <a:solidFill>
                <a:srgbClr val="BF9253"/>
              </a:solidFill>
            </a:endParaRP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В любой ситуации ставить задачи, </a:t>
            </a: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репутацию и имя университета выше личных или групповых амбиций… </a:t>
            </a:r>
          </a:p>
          <a:p>
            <a:pPr algn="ctr"/>
            <a:endParaRPr lang="ru-RU" b="1" dirty="0">
              <a:solidFill>
                <a:srgbClr val="BF9253"/>
              </a:solidFill>
            </a:endParaRPr>
          </a:p>
          <a:p>
            <a:pPr algn="ctr"/>
            <a:r>
              <a:rPr lang="ru-RU" b="1" dirty="0">
                <a:solidFill>
                  <a:srgbClr val="BF9253"/>
                </a:solidFill>
              </a:rPr>
              <a:t>Критиковать, честно и открыто, критикуя </a:t>
            </a:r>
            <a:r>
              <a:rPr lang="ru-RU" b="1" dirty="0">
                <a:solidFill>
                  <a:srgbClr val="BF9253"/>
                </a:solidFill>
              </a:rPr>
              <a:t>– </a:t>
            </a:r>
            <a:r>
              <a:rPr lang="ru-RU" b="1" dirty="0">
                <a:solidFill>
                  <a:srgbClr val="BF9253"/>
                </a:solidFill>
              </a:rPr>
              <a:t>предлагать</a:t>
            </a:r>
            <a:r>
              <a:rPr lang="ru-RU" b="1" dirty="0" smtClean="0">
                <a:solidFill>
                  <a:srgbClr val="BF9253"/>
                </a:solidFill>
              </a:rPr>
              <a:t>… </a:t>
            </a:r>
            <a:endParaRPr lang="ru-RU" b="1" dirty="0">
              <a:solidFill>
                <a:srgbClr val="BF9253"/>
              </a:solidFill>
            </a:endParaRPr>
          </a:p>
          <a:p>
            <a:pPr algn="ctr"/>
            <a:endParaRPr lang="ru-RU" sz="2400" b="1" dirty="0">
              <a:solidFill>
                <a:srgbClr val="BF9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0ED4-31B9-483F-AEC9-F3CCF4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76" y="1304259"/>
            <a:ext cx="11268739" cy="5730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Что такое ценности корпоративной</a:t>
            </a:r>
            <a:b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</a:br>
            <a:r>
              <a:rPr lang="ru-RU" b="1" dirty="0" smtClean="0">
                <a:solidFill>
                  <a:srgbClr val="BC8A45"/>
                </a:solidFill>
                <a:latin typeface="Akrobat Black" panose="00000A00000000000000" pitchFamily="50" charset="-52"/>
              </a:rPr>
              <a:t>культуры?</a:t>
            </a:r>
            <a:endParaRPr lang="ru-RU" b="1" dirty="0">
              <a:solidFill>
                <a:srgbClr val="BC8A45"/>
              </a:solidFill>
              <a:latin typeface="Akrobat Black" panose="00000A00000000000000" pitchFamily="50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2A8B89D-A4D1-48B1-BE52-ED8349F9408E}"/>
              </a:ext>
            </a:extLst>
          </p:cNvPr>
          <p:cNvSpPr txBox="1">
            <a:spLocks/>
          </p:cNvSpPr>
          <p:nvPr/>
        </p:nvSpPr>
        <p:spPr>
          <a:xfrm>
            <a:off x="5896472" y="1978025"/>
            <a:ext cx="4417693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BC8A45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1186932-A2E9-9918-D7D8-1EA185FCCB1F}"/>
              </a:ext>
            </a:extLst>
          </p:cNvPr>
          <p:cNvSpPr/>
          <p:nvPr/>
        </p:nvSpPr>
        <p:spPr>
          <a:xfrm>
            <a:off x="694660" y="2320063"/>
            <a:ext cx="10352567" cy="4070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Ценности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rgbClr val="BF9253"/>
                </a:solidFill>
              </a:rPr>
              <a:t>–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это список правил, нравственных и деловых принципов,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которых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придерживаются все работники. Это </a:t>
            </a:r>
            <a:r>
              <a:rPr lang="ru-RU" sz="2000" b="1" dirty="0">
                <a:solidFill>
                  <a:srgbClr val="BF9253"/>
                </a:solidFill>
                <a:latin typeface="Calibri" panose="020F0502020204030204"/>
              </a:rPr>
              <a:t>НЕ ЛИЧНЫЕ ТОЧКИ ЗРЕНИЯ ОТДЕЛЬНЫХ ЛЮДЕЙ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ПРИНЦИПЫ РАБОТЫ В КОМАНДЕ, ТЩАТЕЛЬНО ПРОДУМАННЫЕ И РЕАЛИЗОВАННЫЕ НА ПРАКТИКЕ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BF925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Ценности компании относятся к сфере корпоративной культуры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принципы и традиции организации, благодаря которым она движется в определенном направлении. Это то, что представляет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ПРИНЦИПИАЛЬНО ВАЖНОЕ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F92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КАЖДОГО ЧЛЕНА КОЛЛЕКТИВА И КОЛЛЕКТИВА В ЦЕЛОМ, ТО, ЧТО ГОТОВЫ ОБЕРЕГАТЬ, ЗАЩИЩАТЬ ОТ РАЗРУШЕНИЯ И КРИТИКИ.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2456-DD89-4D53-BB00-AF3C141C9E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84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1052</Words>
  <Application>Microsoft Office PowerPoint</Application>
  <PresentationFormat>Произвольный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 ТГПУ есть корпоративная культура?</vt:lpstr>
      <vt:lpstr>Что такое корпоративная культура?</vt:lpstr>
      <vt:lpstr>Презентация PowerPoint</vt:lpstr>
      <vt:lpstr>Зачем нужно создавать/менять корпоративную культуру ТГПУ?</vt:lpstr>
      <vt:lpstr>Организационно-управленческий контекст проекта</vt:lpstr>
      <vt:lpstr>Ценности корпоративной культуры </vt:lpstr>
      <vt:lpstr>Ценности корпоративной культуры </vt:lpstr>
      <vt:lpstr>Что такое ценности корпоративной культуры?</vt:lpstr>
      <vt:lpstr>Какие ценности корпоративной культуры в ТГПУ?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педагога и наставника</dc:title>
  <dc:creator>Baton4</dc:creator>
  <cp:lastModifiedBy>Olga Varaxina</cp:lastModifiedBy>
  <cp:revision>53</cp:revision>
  <dcterms:created xsi:type="dcterms:W3CDTF">2023-02-06T03:18:04Z</dcterms:created>
  <dcterms:modified xsi:type="dcterms:W3CDTF">2023-04-13T09:22:39Z</dcterms:modified>
</cp:coreProperties>
</file>