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8" r:id="rId3"/>
    <p:sldId id="257" r:id="rId4"/>
    <p:sldId id="260" r:id="rId5"/>
    <p:sldId id="285" r:id="rId6"/>
    <p:sldId id="261" r:id="rId7"/>
    <p:sldId id="262" r:id="rId8"/>
    <p:sldId id="263" r:id="rId9"/>
    <p:sldId id="264" r:id="rId10"/>
    <p:sldId id="265" r:id="rId11"/>
    <p:sldId id="276" r:id="rId12"/>
    <p:sldId id="267" r:id="rId13"/>
    <p:sldId id="284" r:id="rId14"/>
    <p:sldId id="269" r:id="rId15"/>
    <p:sldId id="271" r:id="rId16"/>
    <p:sldId id="272" r:id="rId17"/>
    <p:sldId id="268" r:id="rId18"/>
    <p:sldId id="273" r:id="rId19"/>
    <p:sldId id="278" r:id="rId20"/>
    <p:sldId id="280" r:id="rId21"/>
    <p:sldId id="281" r:id="rId22"/>
    <p:sldId id="282" r:id="rId23"/>
    <p:sldId id="283" r:id="rId24"/>
    <p:sldId id="279" r:id="rId25"/>
    <p:sldId id="27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pPr/>
              <a:t>20.05.2021</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pPr/>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pPr/>
              <a:t>20.05.2021</a:t>
            </a:fld>
            <a:endParaRPr lang="ru-RU"/>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36496" cy="5589240"/>
          </a:xfrm>
        </p:spPr>
        <p:txBody>
          <a:bodyPr>
            <a:normAutofit fontScale="90000"/>
          </a:bodyPr>
          <a:lstStyle/>
          <a:p>
            <a:r>
              <a:rPr lang="ru-RU" sz="2000" b="1" cap="all" dirty="0" smtClean="0">
                <a:latin typeface="Times New Roman" pitchFamily="18" charset="0"/>
                <a:cs typeface="Times New Roman" pitchFamily="18" charset="0"/>
              </a:rPr>
              <a:t/>
            </a:r>
            <a:br>
              <a:rPr lang="ru-RU" sz="2000" b="1" cap="all" dirty="0" smtClean="0">
                <a:latin typeface="Times New Roman" pitchFamily="18" charset="0"/>
                <a:cs typeface="Times New Roman" pitchFamily="18" charset="0"/>
              </a:rPr>
            </a:br>
            <a:r>
              <a:rPr lang="ru-RU" sz="2000" b="1" cap="all" dirty="0" smtClean="0">
                <a:latin typeface="Times New Roman" pitchFamily="18" charset="0"/>
                <a:cs typeface="Times New Roman" pitchFamily="18" charset="0"/>
              </a:rPr>
              <a:t>управление </a:t>
            </a:r>
            <a:r>
              <a:rPr lang="ru-RU" sz="2000" b="1" cap="all" dirty="0">
                <a:latin typeface="Times New Roman" pitchFamily="18" charset="0"/>
                <a:cs typeface="Times New Roman" pitchFamily="18" charset="0"/>
              </a:rPr>
              <a:t>образования</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cap="all" dirty="0">
                <a:latin typeface="Times New Roman" pitchFamily="18" charset="0"/>
                <a:cs typeface="Times New Roman" pitchFamily="18" charset="0"/>
              </a:rPr>
              <a:t>АДМИНИСТРАЦИИ томского района</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cap="all" dirty="0">
                <a:latin typeface="Times New Roman" pitchFamily="18" charset="0"/>
                <a:cs typeface="Times New Roman" pitchFamily="18" charset="0"/>
              </a:rPr>
              <a:t>МУНИЦИПАЛЬНОЕ  АВТОНОМНОЕ ОБЩЕОБРАЗОВАТЕЛЬНОЕ УЧРЕЖДЕНИЕ</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cap="all" dirty="0">
                <a:latin typeface="Times New Roman" pitchFamily="18" charset="0"/>
                <a:cs typeface="Times New Roman" pitchFamily="18" charset="0"/>
              </a:rPr>
              <a:t> «СПАССКАЯ СРЕДНЯЯ общеобразовательная школа» </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b="1" cap="all" dirty="0">
                <a:latin typeface="Times New Roman" pitchFamily="18" charset="0"/>
                <a:cs typeface="Times New Roman" pitchFamily="18" charset="0"/>
              </a:rPr>
              <a:t>томского </a:t>
            </a:r>
            <a:r>
              <a:rPr lang="ru-RU" sz="2000" b="1" cap="all" dirty="0" smtClean="0">
                <a:latin typeface="Times New Roman" pitchFamily="18" charset="0"/>
                <a:cs typeface="Times New Roman" pitchFamily="18" charset="0"/>
              </a:rPr>
              <a:t>района</a:t>
            </a:r>
            <a:br>
              <a:rPr lang="ru-RU" sz="2000" b="1" cap="all" dirty="0" smtClean="0">
                <a:latin typeface="Times New Roman" pitchFamily="18" charset="0"/>
                <a:cs typeface="Times New Roman" pitchFamily="18" charset="0"/>
              </a:rPr>
            </a:br>
            <a:r>
              <a:rPr lang="ru-RU" sz="2000" b="1" cap="all" dirty="0" smtClean="0">
                <a:latin typeface="Times New Roman" pitchFamily="18" charset="0"/>
                <a:cs typeface="Times New Roman" pitchFamily="18" charset="0"/>
              </a:rPr>
              <a:t>ЦЕНТР ПО ПРОТИВОДЕЙСТВИЮ РАДИКАЛИЗАЦИИ МОЛОДЕЖИ</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634592, Томская область, Томский район, село Батурино, улица Цветочная, 11</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телефон/факс 959-700</a:t>
            </a:r>
            <a:br>
              <a:rPr lang="ru-RU" sz="20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3100" b="1" dirty="0" err="1" smtClean="0">
                <a:latin typeface="Times New Roman" pitchFamily="18" charset="0"/>
                <a:cs typeface="Times New Roman" pitchFamily="18" charset="0"/>
              </a:rPr>
              <a:t>Практико</a:t>
            </a:r>
            <a:r>
              <a:rPr lang="ru-RU" sz="3100" b="1" dirty="0" smtClean="0">
                <a:latin typeface="Times New Roman" pitchFamily="18" charset="0"/>
                <a:cs typeface="Times New Roman" pitchFamily="18" charset="0"/>
              </a:rPr>
              <a:t> – ориентированный семинар </a:t>
            </a: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b="1" dirty="0" smtClean="0">
                <a:latin typeface="Times New Roman" pitchFamily="18" charset="0"/>
                <a:cs typeface="Times New Roman" pitchFamily="18" charset="0"/>
              </a:rPr>
              <a:t>«</a:t>
            </a:r>
            <a:r>
              <a:rPr lang="ru-RU" sz="3100" b="1" dirty="0"/>
              <a:t>Профилактика радикалистских настроений в молодежной </a:t>
            </a:r>
            <a:r>
              <a:rPr lang="ru-RU" sz="3100" b="1" dirty="0" smtClean="0"/>
              <a:t>среде»</a:t>
            </a: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1600" dirty="0"/>
              <a:t/>
            </a:r>
            <a:br>
              <a:rPr lang="ru-RU" sz="1600" dirty="0"/>
            </a:br>
            <a:r>
              <a:rPr lang="ru-RU" sz="1600" dirty="0" smtClean="0"/>
              <a:t/>
            </a:r>
            <a:br>
              <a:rPr lang="ru-RU" sz="1600" dirty="0" smtClean="0"/>
            </a:br>
            <a:endParaRPr lang="ru-RU" sz="1600" dirty="0"/>
          </a:p>
        </p:txBody>
      </p:sp>
      <p:sp>
        <p:nvSpPr>
          <p:cNvPr id="3" name="Подзаголовок 2"/>
          <p:cNvSpPr>
            <a:spLocks noGrp="1"/>
          </p:cNvSpPr>
          <p:nvPr>
            <p:ph type="subTitle" idx="1"/>
          </p:nvPr>
        </p:nvSpPr>
        <p:spPr>
          <a:xfrm>
            <a:off x="1187624" y="5301208"/>
            <a:ext cx="7200800" cy="1440160"/>
          </a:xfrm>
        </p:spPr>
        <p:txBody>
          <a:bodyPr>
            <a:normAutofit/>
          </a:bodyPr>
          <a:lstStyle/>
          <a:p>
            <a:pPr algn="just"/>
            <a:r>
              <a:rPr lang="ru-RU" dirty="0" smtClean="0">
                <a:solidFill>
                  <a:schemeClr val="tx1"/>
                </a:solidFill>
              </a:rPr>
              <a:t>Кирилл Алексеевич </a:t>
            </a:r>
            <a:r>
              <a:rPr lang="ru-RU" dirty="0" err="1" smtClean="0">
                <a:solidFill>
                  <a:schemeClr val="tx1"/>
                </a:solidFill>
              </a:rPr>
              <a:t>Смышляев</a:t>
            </a:r>
            <a:r>
              <a:rPr lang="ru-RU" dirty="0" smtClean="0">
                <a:solidFill>
                  <a:schemeClr val="tx1"/>
                </a:solidFill>
              </a:rPr>
              <a:t>, </a:t>
            </a:r>
          </a:p>
          <a:p>
            <a:pPr algn="just"/>
            <a:r>
              <a:rPr lang="ru-RU" i="1" dirty="0" smtClean="0">
                <a:solidFill>
                  <a:schemeClr val="tx1"/>
                </a:solidFill>
              </a:rPr>
              <a:t>Руководитель муниципального Центра по противодействию </a:t>
            </a:r>
            <a:r>
              <a:rPr lang="ru-RU" i="1" dirty="0" err="1" smtClean="0">
                <a:solidFill>
                  <a:schemeClr val="tx1"/>
                </a:solidFill>
              </a:rPr>
              <a:t>радикализации</a:t>
            </a:r>
            <a:r>
              <a:rPr lang="ru-RU" i="1" dirty="0" smtClean="0">
                <a:solidFill>
                  <a:schemeClr val="tx1"/>
                </a:solidFill>
              </a:rPr>
              <a:t> молодежи</a:t>
            </a:r>
            <a:endParaRPr lang="ru-RU" i="1" dirty="0" smtClean="0">
              <a:solidFill>
                <a:schemeClr val="tx1"/>
              </a:solidFill>
            </a:endParaRPr>
          </a:p>
          <a:p>
            <a:endParaRPr lang="ru-RU" dirty="0"/>
          </a:p>
        </p:txBody>
      </p:sp>
    </p:spTree>
    <p:extLst>
      <p:ext uri="{BB962C8B-B14F-4D97-AF65-F5344CB8AC3E}">
        <p14:creationId xmlns:p14="http://schemas.microsoft.com/office/powerpoint/2010/main" val="2225080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latin typeface="Times New Roman" pitchFamily="18" charset="0"/>
                <a:cs typeface="Times New Roman" pitchFamily="18" charset="0"/>
              </a:rPr>
              <a:t>Стратегические партнеры</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251520" y="1600200"/>
            <a:ext cx="8712968" cy="5141168"/>
          </a:xfrm>
        </p:spPr>
        <p:txBody>
          <a:bodyPr>
            <a:normAutofit/>
          </a:bodyPr>
          <a:lstStyle/>
          <a:p>
            <a:r>
              <a:rPr lang="ru-RU" sz="2800" dirty="0" smtClean="0">
                <a:latin typeface="Times New Roman" pitchFamily="18" charset="0"/>
                <a:cs typeface="Times New Roman" pitchFamily="18" charset="0"/>
              </a:rPr>
              <a:t>Администрация </a:t>
            </a:r>
            <a:r>
              <a:rPr lang="ru-RU" sz="2800" dirty="0">
                <a:latin typeface="Times New Roman" pitchFamily="18" charset="0"/>
                <a:cs typeface="Times New Roman" pitchFamily="18" charset="0"/>
              </a:rPr>
              <a:t>Томского </a:t>
            </a:r>
            <a:r>
              <a:rPr lang="ru-RU" sz="2800" dirty="0" smtClean="0">
                <a:latin typeface="Times New Roman" pitchFamily="18" charset="0"/>
                <a:cs typeface="Times New Roman" pitchFamily="18" charset="0"/>
              </a:rPr>
              <a:t>района </a:t>
            </a:r>
            <a:r>
              <a:rPr lang="ru-RU" sz="2800" dirty="0" smtClean="0">
                <a:latin typeface="Times New Roman" pitchFamily="18" charset="0"/>
                <a:cs typeface="Times New Roman" pitchFamily="18" charset="0"/>
              </a:rPr>
              <a:t>ТО</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УФСБ России по Томской </a:t>
            </a:r>
            <a:r>
              <a:rPr lang="ru-RU" sz="2800" dirty="0" smtClean="0">
                <a:latin typeface="Times New Roman" pitchFamily="18" charset="0"/>
                <a:cs typeface="Times New Roman" pitchFamily="18" charset="0"/>
              </a:rPr>
              <a:t>области</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Департамент общего образования ТО</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Управление образования Администрации ТР</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Томский государственный педагогический университет</a:t>
            </a:r>
          </a:p>
          <a:p>
            <a:endParaRPr lang="ru-RU" sz="28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882485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9392"/>
            <a:ext cx="8219256" cy="1008112"/>
          </a:xfrm>
        </p:spPr>
        <p:txBody>
          <a:bodyPr>
            <a:normAutofit/>
          </a:bodyPr>
          <a:lstStyle/>
          <a:p>
            <a:r>
              <a:rPr lang="ru-RU" sz="2800" dirty="0" smtClean="0">
                <a:latin typeface="Times New Roman" pitchFamily="18" charset="0"/>
                <a:cs typeface="Times New Roman" pitchFamily="18" charset="0"/>
              </a:rPr>
              <a:t>Интернат </a:t>
            </a:r>
            <a:r>
              <a:rPr lang="ru-RU" sz="2800" dirty="0" err="1" smtClean="0">
                <a:latin typeface="Times New Roman" pitchFamily="18" charset="0"/>
                <a:cs typeface="Times New Roman" pitchFamily="18" charset="0"/>
              </a:rPr>
              <a:t>Синеутесовского</a:t>
            </a:r>
            <a:r>
              <a:rPr lang="ru-RU" sz="2800" dirty="0" smtClean="0">
                <a:latin typeface="Times New Roman" pitchFamily="18" charset="0"/>
                <a:cs typeface="Times New Roman" pitchFamily="18" charset="0"/>
              </a:rPr>
              <a:t> филиала МАОУ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«Спасская СОШ» Томского района</a:t>
            </a:r>
            <a:endParaRPr lang="ru-RU" sz="28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07504" y="980728"/>
            <a:ext cx="8424936" cy="5472608"/>
          </a:xfrm>
        </p:spPr>
        <p:txBody>
          <a:bodyPr>
            <a:normAutofit/>
          </a:bodyPr>
          <a:lstStyle/>
          <a:p>
            <a:r>
              <a:rPr lang="ru-RU" sz="2400" dirty="0">
                <a:latin typeface="Times New Roman" pitchFamily="18" charset="0"/>
                <a:cs typeface="Times New Roman" pitchFamily="18" charset="0"/>
              </a:rPr>
              <a:t>Интернат создан при  Учреждении в соответствии с решением малого Педагогического Совета </a:t>
            </a:r>
            <a:r>
              <a:rPr lang="ru-RU" sz="2400" dirty="0" err="1">
                <a:latin typeface="Times New Roman" pitchFamily="18" charset="0"/>
                <a:cs typeface="Times New Roman" pitchFamily="18" charset="0"/>
              </a:rPr>
              <a:t>Синеутесовского</a:t>
            </a:r>
            <a:r>
              <a:rPr lang="ru-RU" sz="2400" dirty="0">
                <a:latin typeface="Times New Roman" pitchFamily="18" charset="0"/>
                <a:cs typeface="Times New Roman" pitchFamily="18" charset="0"/>
              </a:rPr>
              <a:t> филиала МАОУ «Спасская СОШ» Томского района от 22.03.2019г №6.. Интернат создается на базе Учреждения и содержится за счет средств местного бюджета </a:t>
            </a:r>
            <a:r>
              <a:rPr lang="ru-RU" sz="2400" dirty="0" smtClean="0">
                <a:latin typeface="Times New Roman" pitchFamily="18" charset="0"/>
                <a:cs typeface="Times New Roman" pitchFamily="18" charset="0"/>
              </a:rPr>
              <a:t>Томского </a:t>
            </a:r>
            <a:r>
              <a:rPr lang="ru-RU" sz="2400" dirty="0">
                <a:latin typeface="Times New Roman" pitchFamily="18" charset="0"/>
                <a:cs typeface="Times New Roman" pitchFamily="18" charset="0"/>
              </a:rPr>
              <a:t>района</a:t>
            </a:r>
            <a:r>
              <a:rPr lang="ru-RU" sz="2400" dirty="0" smtClean="0">
                <a:latin typeface="Times New Roman" pitchFamily="18" charset="0"/>
                <a:cs typeface="Times New Roman" pitchFamily="18" charset="0"/>
              </a:rPr>
              <a:t>.</a:t>
            </a:r>
          </a:p>
          <a:p>
            <a:r>
              <a:rPr lang="ru-RU" sz="2400" dirty="0" smtClean="0">
                <a:latin typeface="Times New Roman" pitchFamily="18" charset="0"/>
                <a:cs typeface="Times New Roman" pitchFamily="18" charset="0"/>
              </a:rPr>
              <a:t>Интернат </a:t>
            </a:r>
            <a:r>
              <a:rPr lang="ru-RU" sz="2400" dirty="0">
                <a:latin typeface="Times New Roman" pitchFamily="18" charset="0"/>
                <a:cs typeface="Times New Roman" pitchFamily="18" charset="0"/>
              </a:rPr>
              <a:t>обеспечен помещениями, оборудованием, необходимым для организации самообразования, хозяйственно-бытового и санитарно-гигиенического обслуживания, досуга, быта и отдыха обучающихся, проживающих в нем</a:t>
            </a:r>
            <a:r>
              <a:rPr lang="ru-RU" sz="2400" dirty="0" smtClean="0">
                <a:latin typeface="Times New Roman" pitchFamily="18" charset="0"/>
                <a:cs typeface="Times New Roman" pitchFamily="18" charset="0"/>
              </a:rPr>
              <a:t>.</a:t>
            </a:r>
          </a:p>
          <a:p>
            <a:r>
              <a:rPr lang="ru-RU" sz="2400" dirty="0">
                <a:latin typeface="Times New Roman" pitchFamily="18" charset="0"/>
                <a:cs typeface="Times New Roman" pitchFamily="18" charset="0"/>
              </a:rPr>
              <a:t>Интернат функционирует в течение всего учебного года с перерывами на каникулярное время и выходные: суббота, воскресение и праздничные дни.</a:t>
            </a:r>
          </a:p>
        </p:txBody>
      </p:sp>
    </p:spTree>
    <p:extLst>
      <p:ext uri="{BB962C8B-B14F-4D97-AF65-F5344CB8AC3E}">
        <p14:creationId xmlns:p14="http://schemas.microsoft.com/office/powerpoint/2010/main" val="499514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864096"/>
          </a:xfrm>
        </p:spPr>
        <p:txBody>
          <a:bodyPr>
            <a:normAutofit fontScale="90000"/>
          </a:bodyPr>
          <a:lstStyle/>
          <a:p>
            <a:r>
              <a:rPr lang="ru-RU" sz="2700" b="1" dirty="0"/>
              <a:t>Режим работы лицейских классов (8-11 классы):</a:t>
            </a:r>
            <a:r>
              <a:rPr lang="ru-RU" sz="2700" dirty="0"/>
              <a:t/>
            </a:r>
            <a:br>
              <a:rPr lang="ru-RU" sz="2700" dirty="0"/>
            </a:br>
            <a:r>
              <a:rPr lang="ru-RU" sz="2700" dirty="0"/>
              <a:t>5-ти дневная рабочая неделя </a:t>
            </a:r>
            <a:r>
              <a:rPr lang="ru-RU" dirty="0"/>
              <a:t/>
            </a:r>
            <a:br>
              <a:rPr lang="ru-RU" dirty="0"/>
            </a:b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934693455"/>
              </p:ext>
            </p:extLst>
          </p:nvPr>
        </p:nvGraphicFramePr>
        <p:xfrm>
          <a:off x="323528" y="1124744"/>
          <a:ext cx="7848872" cy="5112568"/>
        </p:xfrm>
        <a:graphic>
          <a:graphicData uri="http://schemas.openxmlformats.org/drawingml/2006/table">
            <a:tbl>
              <a:tblPr firstRow="1" firstCol="1" bandRow="1">
                <a:tableStyleId>{5C22544A-7EE6-4342-B048-85BDC9FD1C3A}</a:tableStyleId>
              </a:tblPr>
              <a:tblGrid>
                <a:gridCol w="1703867">
                  <a:extLst>
                    <a:ext uri="{9D8B030D-6E8A-4147-A177-3AD203B41FA5}">
                      <a16:colId xmlns="" xmlns:a16="http://schemas.microsoft.com/office/drawing/2014/main" val="20000"/>
                    </a:ext>
                  </a:extLst>
                </a:gridCol>
                <a:gridCol w="4665964">
                  <a:extLst>
                    <a:ext uri="{9D8B030D-6E8A-4147-A177-3AD203B41FA5}">
                      <a16:colId xmlns="" xmlns:a16="http://schemas.microsoft.com/office/drawing/2014/main" val="20001"/>
                    </a:ext>
                  </a:extLst>
                </a:gridCol>
                <a:gridCol w="1479041">
                  <a:extLst>
                    <a:ext uri="{9D8B030D-6E8A-4147-A177-3AD203B41FA5}">
                      <a16:colId xmlns="" xmlns:a16="http://schemas.microsoft.com/office/drawing/2014/main" val="20002"/>
                    </a:ext>
                  </a:extLst>
                </a:gridCol>
              </a:tblGrid>
              <a:tr h="244136">
                <a:tc>
                  <a:txBody>
                    <a:bodyPr/>
                    <a:lstStyle/>
                    <a:p>
                      <a:pPr algn="ctr">
                        <a:lnSpc>
                          <a:spcPct val="107000"/>
                        </a:lnSpc>
                        <a:spcAft>
                          <a:spcPts val="0"/>
                        </a:spcAft>
                      </a:pPr>
                      <a:r>
                        <a:rPr lang="ru-RU" sz="1400" dirty="0">
                          <a:effectLst/>
                        </a:rPr>
                        <a:t>Время</a:t>
                      </a:r>
                      <a:endParaRPr lang="ru-RU" sz="11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ru-RU" sz="1400">
                          <a:effectLst/>
                        </a:rPr>
                        <a:t>Мероприятие</a:t>
                      </a:r>
                      <a:endParaRPr lang="ru-RU" sz="1100">
                        <a:effectLst/>
                        <a:latin typeface="Calibri"/>
                        <a:ea typeface="Calibri"/>
                        <a:cs typeface="Times New Roman"/>
                      </a:endParaRPr>
                    </a:p>
                  </a:txBody>
                  <a:tcPr marL="68580" marR="68580" marT="0" marB="0"/>
                </a:tc>
                <a:tc>
                  <a:txBody>
                    <a:bodyPr/>
                    <a:lstStyle/>
                    <a:p>
                      <a:pPr algn="ctr">
                        <a:lnSpc>
                          <a:spcPct val="107000"/>
                        </a:lnSpc>
                        <a:spcAft>
                          <a:spcPts val="0"/>
                        </a:spcAft>
                      </a:pPr>
                      <a:r>
                        <a:rPr lang="ru-RU" sz="1400">
                          <a:effectLst/>
                        </a:rPr>
                        <a:t>Примечание</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44136">
                <a:tc>
                  <a:txBody>
                    <a:bodyPr/>
                    <a:lstStyle/>
                    <a:p>
                      <a:pPr>
                        <a:lnSpc>
                          <a:spcPct val="107000"/>
                        </a:lnSpc>
                        <a:spcAft>
                          <a:spcPts val="0"/>
                        </a:spcAft>
                      </a:pPr>
                      <a:r>
                        <a:rPr lang="ru-RU" sz="1400">
                          <a:effectLst/>
                        </a:rPr>
                        <a:t>6.30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Подъем </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244136">
                <a:tc>
                  <a:txBody>
                    <a:bodyPr/>
                    <a:lstStyle/>
                    <a:p>
                      <a:pPr>
                        <a:lnSpc>
                          <a:spcPct val="107000"/>
                        </a:lnSpc>
                        <a:spcAft>
                          <a:spcPts val="0"/>
                        </a:spcAft>
                      </a:pPr>
                      <a:r>
                        <a:rPr lang="ru-RU" sz="1400">
                          <a:effectLst/>
                        </a:rPr>
                        <a:t>6.30-6.50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Утренние процедуры</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244136">
                <a:tc>
                  <a:txBody>
                    <a:bodyPr/>
                    <a:lstStyle/>
                    <a:p>
                      <a:pPr>
                        <a:lnSpc>
                          <a:spcPct val="107000"/>
                        </a:lnSpc>
                        <a:spcAft>
                          <a:spcPts val="0"/>
                        </a:spcAft>
                      </a:pPr>
                      <a:r>
                        <a:rPr lang="ru-RU" sz="1400">
                          <a:effectLst/>
                        </a:rPr>
                        <a:t>6.50-7.30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Физическая подготовка</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244136">
                <a:tc>
                  <a:txBody>
                    <a:bodyPr/>
                    <a:lstStyle/>
                    <a:p>
                      <a:pPr>
                        <a:lnSpc>
                          <a:spcPct val="107000"/>
                        </a:lnSpc>
                        <a:spcAft>
                          <a:spcPts val="0"/>
                        </a:spcAft>
                      </a:pPr>
                      <a:r>
                        <a:rPr lang="ru-RU" sz="1400">
                          <a:effectLst/>
                        </a:rPr>
                        <a:t>7.30-8.00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Подготовка к занятиям</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244136">
                <a:tc>
                  <a:txBody>
                    <a:bodyPr/>
                    <a:lstStyle/>
                    <a:p>
                      <a:pPr>
                        <a:lnSpc>
                          <a:spcPct val="107000"/>
                        </a:lnSpc>
                        <a:spcAft>
                          <a:spcPts val="0"/>
                        </a:spcAft>
                      </a:pPr>
                      <a:r>
                        <a:rPr lang="ru-RU" sz="1400">
                          <a:effectLst/>
                        </a:rPr>
                        <a:t>8.00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Построение на завтрак</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244136">
                <a:tc>
                  <a:txBody>
                    <a:bodyPr/>
                    <a:lstStyle/>
                    <a:p>
                      <a:pPr>
                        <a:lnSpc>
                          <a:spcPct val="107000"/>
                        </a:lnSpc>
                        <a:spcAft>
                          <a:spcPts val="0"/>
                        </a:spcAft>
                      </a:pPr>
                      <a:r>
                        <a:rPr lang="ru-RU" sz="1400">
                          <a:effectLst/>
                        </a:rPr>
                        <a:t>8.00-8.15</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Первый завтрак </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244136">
                <a:tc>
                  <a:txBody>
                    <a:bodyPr/>
                    <a:lstStyle/>
                    <a:p>
                      <a:pPr>
                        <a:lnSpc>
                          <a:spcPct val="107000"/>
                        </a:lnSpc>
                        <a:spcAft>
                          <a:spcPts val="0"/>
                        </a:spcAft>
                      </a:pPr>
                      <a:r>
                        <a:rPr lang="ru-RU" sz="1400">
                          <a:effectLst/>
                        </a:rPr>
                        <a:t>8.15-14.30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Уроки по расписанию </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244136">
                <a:tc>
                  <a:txBody>
                    <a:bodyPr/>
                    <a:lstStyle/>
                    <a:p>
                      <a:pPr>
                        <a:lnSpc>
                          <a:spcPct val="107000"/>
                        </a:lnSpc>
                        <a:spcAft>
                          <a:spcPts val="0"/>
                        </a:spcAft>
                      </a:pPr>
                      <a:r>
                        <a:rPr lang="ru-RU" sz="1400">
                          <a:effectLst/>
                        </a:rPr>
                        <a:t>9.45</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Второй завтрак </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r h="244136">
                <a:tc>
                  <a:txBody>
                    <a:bodyPr/>
                    <a:lstStyle/>
                    <a:p>
                      <a:pPr>
                        <a:lnSpc>
                          <a:spcPct val="107000"/>
                        </a:lnSpc>
                        <a:spcAft>
                          <a:spcPts val="0"/>
                        </a:spcAft>
                      </a:pPr>
                      <a:r>
                        <a:rPr lang="ru-RU" sz="1400">
                          <a:effectLst/>
                        </a:rPr>
                        <a:t>13.20-13.45</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Обед </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09"/>
                  </a:ext>
                </a:extLst>
              </a:tr>
              <a:tr h="244136">
                <a:tc>
                  <a:txBody>
                    <a:bodyPr/>
                    <a:lstStyle/>
                    <a:p>
                      <a:pPr>
                        <a:lnSpc>
                          <a:spcPct val="107000"/>
                        </a:lnSpc>
                        <a:spcAft>
                          <a:spcPts val="0"/>
                        </a:spcAft>
                      </a:pPr>
                      <a:r>
                        <a:rPr lang="ru-RU" sz="1400">
                          <a:effectLst/>
                        </a:rPr>
                        <a:t>13.50-14.30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Подготовка к дополнительным занятиям</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0"/>
                  </a:ext>
                </a:extLst>
              </a:tr>
              <a:tr h="244136">
                <a:tc>
                  <a:txBody>
                    <a:bodyPr/>
                    <a:lstStyle/>
                    <a:p>
                      <a:pPr>
                        <a:lnSpc>
                          <a:spcPct val="107000"/>
                        </a:lnSpc>
                        <a:spcAft>
                          <a:spcPts val="0"/>
                        </a:spcAft>
                      </a:pPr>
                      <a:r>
                        <a:rPr lang="ru-RU" sz="1400">
                          <a:effectLst/>
                        </a:rPr>
                        <a:t>14.30-17.20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ВУЗ, доп. занятия</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1"/>
                  </a:ext>
                </a:extLst>
              </a:tr>
              <a:tr h="244136">
                <a:tc>
                  <a:txBody>
                    <a:bodyPr/>
                    <a:lstStyle/>
                    <a:p>
                      <a:pPr>
                        <a:lnSpc>
                          <a:spcPct val="107000"/>
                        </a:lnSpc>
                        <a:spcAft>
                          <a:spcPts val="0"/>
                        </a:spcAft>
                      </a:pPr>
                      <a:r>
                        <a:rPr lang="ru-RU" sz="1400">
                          <a:effectLst/>
                        </a:rPr>
                        <a:t>16.00-16.15</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Полдник </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12"/>
                  </a:ext>
                </a:extLst>
              </a:tr>
              <a:tr h="244136">
                <a:tc>
                  <a:txBody>
                    <a:bodyPr/>
                    <a:lstStyle/>
                    <a:p>
                      <a:pPr>
                        <a:lnSpc>
                          <a:spcPct val="107000"/>
                        </a:lnSpc>
                        <a:spcAft>
                          <a:spcPts val="0"/>
                        </a:spcAft>
                      </a:pPr>
                      <a:r>
                        <a:rPr lang="ru-RU" sz="1400">
                          <a:effectLst/>
                        </a:rPr>
                        <a:t>17.40-18.55</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Самоподготовка в классе</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13"/>
                  </a:ext>
                </a:extLst>
              </a:tr>
              <a:tr h="244136">
                <a:tc>
                  <a:txBody>
                    <a:bodyPr/>
                    <a:lstStyle/>
                    <a:p>
                      <a:pPr>
                        <a:lnSpc>
                          <a:spcPct val="107000"/>
                        </a:lnSpc>
                        <a:spcAft>
                          <a:spcPts val="0"/>
                        </a:spcAft>
                      </a:pPr>
                      <a:r>
                        <a:rPr lang="ru-RU" sz="1400">
                          <a:effectLst/>
                        </a:rPr>
                        <a:t>19.00-19.30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Ужин </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4"/>
                  </a:ext>
                </a:extLst>
              </a:tr>
              <a:tr h="244136">
                <a:tc>
                  <a:txBody>
                    <a:bodyPr/>
                    <a:lstStyle/>
                    <a:p>
                      <a:pPr>
                        <a:lnSpc>
                          <a:spcPct val="107000"/>
                        </a:lnSpc>
                        <a:spcAft>
                          <a:spcPts val="0"/>
                        </a:spcAft>
                      </a:pPr>
                      <a:r>
                        <a:rPr lang="ru-RU" sz="1400">
                          <a:effectLst/>
                        </a:rPr>
                        <a:t>19.30-20.30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Физическая подготовка </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15"/>
                  </a:ext>
                </a:extLst>
              </a:tr>
              <a:tr h="244136">
                <a:tc>
                  <a:txBody>
                    <a:bodyPr/>
                    <a:lstStyle/>
                    <a:p>
                      <a:pPr>
                        <a:lnSpc>
                          <a:spcPct val="107000"/>
                        </a:lnSpc>
                        <a:spcAft>
                          <a:spcPts val="0"/>
                        </a:spcAft>
                      </a:pPr>
                      <a:r>
                        <a:rPr lang="ru-RU" sz="1400">
                          <a:effectLst/>
                        </a:rPr>
                        <a:t>20.30-21.30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Свободное время </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6"/>
                  </a:ext>
                </a:extLst>
              </a:tr>
              <a:tr h="244136">
                <a:tc>
                  <a:txBody>
                    <a:bodyPr/>
                    <a:lstStyle/>
                    <a:p>
                      <a:pPr>
                        <a:lnSpc>
                          <a:spcPct val="107000"/>
                        </a:lnSpc>
                        <a:spcAft>
                          <a:spcPts val="0"/>
                        </a:spcAft>
                      </a:pPr>
                      <a:r>
                        <a:rPr lang="ru-RU" sz="1400">
                          <a:effectLst/>
                        </a:rPr>
                        <a:t>21.00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Второй ужин</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17"/>
                  </a:ext>
                </a:extLst>
              </a:tr>
              <a:tr h="244136">
                <a:tc>
                  <a:txBody>
                    <a:bodyPr/>
                    <a:lstStyle/>
                    <a:p>
                      <a:pPr>
                        <a:lnSpc>
                          <a:spcPct val="107000"/>
                        </a:lnSpc>
                        <a:spcAft>
                          <a:spcPts val="0"/>
                        </a:spcAft>
                      </a:pPr>
                      <a:r>
                        <a:rPr lang="ru-RU" sz="1400">
                          <a:effectLst/>
                        </a:rPr>
                        <a:t>21.30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Вечерняя поверка</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 </a:t>
                      </a:r>
                      <a:endParaRPr lang="ru-RU" sz="1100">
                        <a:effectLst/>
                        <a:latin typeface="Calibri"/>
                        <a:ea typeface="Calibri"/>
                        <a:cs typeface="Times New Roman"/>
                      </a:endParaRPr>
                    </a:p>
                  </a:txBody>
                  <a:tcPr marL="68580" marR="68580" marT="0" marB="0"/>
                </a:tc>
                <a:extLst>
                  <a:ext uri="{0D108BD9-81ED-4DB2-BD59-A6C34878D82A}">
                    <a16:rowId xmlns="" xmlns:a16="http://schemas.microsoft.com/office/drawing/2014/main" val="10018"/>
                  </a:ext>
                </a:extLst>
              </a:tr>
              <a:tr h="244136">
                <a:tc>
                  <a:txBody>
                    <a:bodyPr/>
                    <a:lstStyle/>
                    <a:p>
                      <a:pPr>
                        <a:lnSpc>
                          <a:spcPct val="107000"/>
                        </a:lnSpc>
                        <a:spcAft>
                          <a:spcPts val="0"/>
                        </a:spcAft>
                      </a:pPr>
                      <a:r>
                        <a:rPr lang="ru-RU" sz="1400">
                          <a:effectLst/>
                        </a:rPr>
                        <a:t>21.30-22.00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a:effectLst/>
                        </a:rPr>
                        <a:t>Подготовка ко сну</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19"/>
                  </a:ext>
                </a:extLst>
              </a:tr>
              <a:tr h="229848">
                <a:tc>
                  <a:txBody>
                    <a:bodyPr/>
                    <a:lstStyle/>
                    <a:p>
                      <a:pPr>
                        <a:lnSpc>
                          <a:spcPct val="107000"/>
                        </a:lnSpc>
                        <a:spcAft>
                          <a:spcPts val="0"/>
                        </a:spcAft>
                      </a:pPr>
                      <a:r>
                        <a:rPr lang="ru-RU" sz="1400">
                          <a:effectLst/>
                        </a:rPr>
                        <a:t>22.00</a:t>
                      </a:r>
                      <a:endParaRPr lang="ru-RU" sz="110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Отбой </a:t>
                      </a:r>
                      <a:endParaRPr lang="ru-RU" sz="1100" dirty="0">
                        <a:effectLst/>
                        <a:latin typeface="Calibri"/>
                        <a:ea typeface="Calibri"/>
                        <a:cs typeface="Times New Roman"/>
                      </a:endParaRPr>
                    </a:p>
                  </a:txBody>
                  <a:tcPr marL="68580" marR="68580" marT="0" marB="0"/>
                </a:tc>
                <a:tc>
                  <a:txBody>
                    <a:bodyPr/>
                    <a:lstStyle/>
                    <a:p>
                      <a:pPr>
                        <a:lnSpc>
                          <a:spcPct val="107000"/>
                        </a:lnSpc>
                        <a:spcAft>
                          <a:spcPts val="0"/>
                        </a:spcAft>
                      </a:pPr>
                      <a:r>
                        <a:rPr lang="ru-RU" sz="1400" dirty="0">
                          <a:effectLst/>
                        </a:rPr>
                        <a:t> </a:t>
                      </a:r>
                      <a:endParaRPr lang="ru-RU" sz="11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20"/>
                  </a:ext>
                </a:extLst>
              </a:tr>
            </a:tbl>
          </a:graphicData>
        </a:graphic>
      </p:graphicFrame>
      <p:sp>
        <p:nvSpPr>
          <p:cNvPr id="7" name="Прямоугольник 6"/>
          <p:cNvSpPr/>
          <p:nvPr/>
        </p:nvSpPr>
        <p:spPr>
          <a:xfrm>
            <a:off x="2195736" y="5934670"/>
            <a:ext cx="5544616" cy="923330"/>
          </a:xfrm>
          <a:prstGeom prst="rect">
            <a:avLst/>
          </a:prstGeom>
        </p:spPr>
        <p:txBody>
          <a:bodyPr wrap="square">
            <a:spAutoFit/>
          </a:bodyPr>
          <a:lstStyle/>
          <a:p>
            <a:r>
              <a:rPr lang="ru-RU" dirty="0"/>
              <a:t> </a:t>
            </a:r>
          </a:p>
          <a:p>
            <a:r>
              <a:rPr lang="ru-RU" b="1" dirty="0"/>
              <a:t>*</a:t>
            </a:r>
            <a:r>
              <a:rPr lang="ru-RU" b="1" u="sng" dirty="0"/>
              <a:t>Использование смартфона (телефона) разрешается:</a:t>
            </a:r>
            <a:endParaRPr lang="ru-RU" dirty="0"/>
          </a:p>
          <a:p>
            <a:r>
              <a:rPr lang="ru-RU" b="1" dirty="0"/>
              <a:t>в пн. – чт. с 19:00 до 22:00, в пт. с 18:00</a:t>
            </a:r>
            <a:endParaRPr lang="ru-RU" dirty="0"/>
          </a:p>
        </p:txBody>
      </p:sp>
    </p:spTree>
    <p:extLst>
      <p:ext uri="{BB962C8B-B14F-4D97-AF65-F5344CB8AC3E}">
        <p14:creationId xmlns:p14="http://schemas.microsoft.com/office/powerpoint/2010/main" val="332591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008112"/>
          </a:xfrm>
        </p:spPr>
        <p:txBody>
          <a:bodyPr>
            <a:normAutofit fontScale="90000"/>
          </a:bodyPr>
          <a:lstStyle/>
          <a:p>
            <a:r>
              <a:rPr lang="ru-RU" dirty="0" smtClean="0">
                <a:latin typeface="Times New Roman" pitchFamily="18" charset="0"/>
                <a:cs typeface="Times New Roman" pitchFamily="18" charset="0"/>
              </a:rPr>
              <a:t>Форма организации занятости обучающихся во внеурочное время</a:t>
            </a:r>
            <a:endParaRPr lang="ru-RU" dirty="0">
              <a:latin typeface="Times New Roman" pitchFamily="18" charset="0"/>
              <a:cs typeface="Times New Roman" pitchFamily="18" charset="0"/>
            </a:endParaRPr>
          </a:p>
        </p:txBody>
      </p:sp>
      <p:sp>
        <p:nvSpPr>
          <p:cNvPr id="3" name="Объект 2"/>
          <p:cNvSpPr>
            <a:spLocks noGrp="1"/>
          </p:cNvSpPr>
          <p:nvPr>
            <p:ph idx="1"/>
          </p:nvPr>
        </p:nvSpPr>
        <p:spPr>
          <a:xfrm>
            <a:off x="457200" y="1340768"/>
            <a:ext cx="8229600" cy="4785395"/>
          </a:xfrm>
        </p:spPr>
        <p:txBody>
          <a:bodyPr>
            <a:noAutofit/>
          </a:bodyPr>
          <a:lstStyle/>
          <a:p>
            <a:r>
              <a:rPr lang="ru-RU" sz="2800" b="1" dirty="0" smtClean="0">
                <a:latin typeface="Times New Roman" pitchFamily="18" charset="0"/>
                <a:cs typeface="Times New Roman" pitchFamily="18" charset="0"/>
              </a:rPr>
              <a:t>Курсы дополнительного образования: </a:t>
            </a:r>
            <a:r>
              <a:rPr lang="ru-RU" sz="2800" dirty="0" smtClean="0">
                <a:latin typeface="Times New Roman" pitchFamily="18" charset="0"/>
                <a:cs typeface="Times New Roman" pitchFamily="18" charset="0"/>
              </a:rPr>
              <a:t>Криптографические методы защиты информации, шахматы, дебаты</a:t>
            </a:r>
          </a:p>
          <a:p>
            <a:r>
              <a:rPr lang="ru-RU" sz="2800" b="1" dirty="0" smtClean="0">
                <a:latin typeface="Times New Roman" pitchFamily="18" charset="0"/>
                <a:cs typeface="Times New Roman" pitchFamily="18" charset="0"/>
              </a:rPr>
              <a:t>Занятия по курсам внеурочной занятости: </a:t>
            </a:r>
            <a:r>
              <a:rPr lang="ru-RU" sz="2800" dirty="0" smtClean="0">
                <a:latin typeface="Times New Roman" pitchFamily="18" charset="0"/>
                <a:cs typeface="Times New Roman" pitchFamily="18" charset="0"/>
              </a:rPr>
              <a:t>самбо, тактико-специальная подготовка, армейский рукопашный бой, игровые виды спорта, киноклуб, разговорный клуб английского языка, хореография, хоровое пение, основы журналистики и литературного творчества</a:t>
            </a:r>
          </a:p>
          <a:p>
            <a:r>
              <a:rPr lang="ru-RU" sz="2800" b="1" dirty="0" smtClean="0">
                <a:latin typeface="Times New Roman" pitchFamily="18" charset="0"/>
                <a:cs typeface="Times New Roman" pitchFamily="18" charset="0"/>
              </a:rPr>
              <a:t>Сетевое взаимодействие </a:t>
            </a:r>
            <a:r>
              <a:rPr lang="ru-RU" sz="2800" dirty="0" smtClean="0">
                <a:latin typeface="Times New Roman" pitchFamily="18" charset="0"/>
                <a:cs typeface="Times New Roman" pitchFamily="18" charset="0"/>
              </a:rPr>
              <a:t>– спецкурсы</a:t>
            </a:r>
          </a:p>
          <a:p>
            <a:r>
              <a:rPr lang="ru-RU" sz="2800" b="1" dirty="0" err="1" smtClean="0">
                <a:latin typeface="Times New Roman" pitchFamily="18" charset="0"/>
                <a:cs typeface="Times New Roman" pitchFamily="18" charset="0"/>
              </a:rPr>
              <a:t>Интенсивы</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акции, тематические дни и др.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574128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507288" cy="936104"/>
          </a:xfrm>
        </p:spPr>
        <p:txBody>
          <a:bodyPr>
            <a:normAutofit fontScale="90000"/>
          </a:bodyPr>
          <a:lstStyle/>
          <a:p>
            <a:pPr algn="ct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РАСПИСАНИЕ </a:t>
            </a:r>
            <a:r>
              <a:rPr lang="ru-RU" sz="2200" b="1" dirty="0">
                <a:latin typeface="Times New Roman" pitchFamily="18" charset="0"/>
                <a:cs typeface="Times New Roman" pitchFamily="18" charset="0"/>
              </a:rPr>
              <a:t>ДОПОЛНИТЕЛЬНЫХ ОБРАЗОВАТЕЛЬНЫХ УСЛУГ НА 2020/2021 УЧЕБНЫЙ ГОД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395258988"/>
              </p:ext>
            </p:extLst>
          </p:nvPr>
        </p:nvGraphicFramePr>
        <p:xfrm>
          <a:off x="179388" y="1149528"/>
          <a:ext cx="7912277" cy="5206644"/>
        </p:xfrm>
        <a:graphic>
          <a:graphicData uri="http://schemas.openxmlformats.org/drawingml/2006/table">
            <a:tbl>
              <a:tblPr firstRow="1" firstCol="1" bandRow="1"/>
              <a:tblGrid>
                <a:gridCol w="855369">
                  <a:extLst>
                    <a:ext uri="{9D8B030D-6E8A-4147-A177-3AD203B41FA5}">
                      <a16:colId xmlns="" xmlns:a16="http://schemas.microsoft.com/office/drawing/2014/main" val="20000"/>
                    </a:ext>
                  </a:extLst>
                </a:gridCol>
                <a:gridCol w="1379323">
                  <a:extLst>
                    <a:ext uri="{9D8B030D-6E8A-4147-A177-3AD203B41FA5}">
                      <a16:colId xmlns="" xmlns:a16="http://schemas.microsoft.com/office/drawing/2014/main" val="20002"/>
                    </a:ext>
                  </a:extLst>
                </a:gridCol>
                <a:gridCol w="1477555">
                  <a:extLst>
                    <a:ext uri="{9D8B030D-6E8A-4147-A177-3AD203B41FA5}">
                      <a16:colId xmlns="" xmlns:a16="http://schemas.microsoft.com/office/drawing/2014/main" val="20003"/>
                    </a:ext>
                  </a:extLst>
                </a:gridCol>
                <a:gridCol w="1463602">
                  <a:extLst>
                    <a:ext uri="{9D8B030D-6E8A-4147-A177-3AD203B41FA5}">
                      <a16:colId xmlns="" xmlns:a16="http://schemas.microsoft.com/office/drawing/2014/main" val="20004"/>
                    </a:ext>
                  </a:extLst>
                </a:gridCol>
                <a:gridCol w="1368152">
                  <a:extLst>
                    <a:ext uri="{9D8B030D-6E8A-4147-A177-3AD203B41FA5}">
                      <a16:colId xmlns="" xmlns:a16="http://schemas.microsoft.com/office/drawing/2014/main" val="20005"/>
                    </a:ext>
                  </a:extLst>
                </a:gridCol>
                <a:gridCol w="1368276">
                  <a:extLst>
                    <a:ext uri="{9D8B030D-6E8A-4147-A177-3AD203B41FA5}">
                      <a16:colId xmlns="" xmlns:a16="http://schemas.microsoft.com/office/drawing/2014/main" val="20006"/>
                    </a:ext>
                  </a:extLst>
                </a:gridCol>
              </a:tblGrid>
              <a:tr h="544881">
                <a:tc>
                  <a:txBody>
                    <a:bodyPr/>
                    <a:lstStyle/>
                    <a:p>
                      <a:pPr algn="ctr">
                        <a:lnSpc>
                          <a:spcPct val="115000"/>
                        </a:lnSpc>
                        <a:spcAft>
                          <a:spcPts val="0"/>
                        </a:spcAft>
                      </a:pPr>
                      <a:r>
                        <a:rPr lang="ru-RU" sz="1000" b="1" dirty="0">
                          <a:effectLst/>
                          <a:latin typeface="Times New Roman"/>
                          <a:ea typeface="Calibri"/>
                          <a:cs typeface="Times New Roman"/>
                        </a:rPr>
                        <a:t>Время на </a:t>
                      </a:r>
                      <a:r>
                        <a:rPr lang="ru-RU" sz="1000" b="1" dirty="0" smtClean="0">
                          <a:effectLst/>
                          <a:latin typeface="Times New Roman"/>
                          <a:ea typeface="Calibri"/>
                          <a:cs typeface="Times New Roman"/>
                        </a:rPr>
                        <a:t>ДОУ </a:t>
                      </a:r>
                      <a:r>
                        <a:rPr lang="ru-RU" sz="1000" b="1" dirty="0">
                          <a:effectLst/>
                          <a:latin typeface="Times New Roman"/>
                          <a:ea typeface="Calibri"/>
                          <a:cs typeface="Times New Roman"/>
                        </a:rPr>
                        <a:t>образование</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Calibri"/>
                          <a:cs typeface="Times New Roman"/>
                        </a:rPr>
                        <a:t>Понедельник </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Calibri"/>
                          <a:cs typeface="Times New Roman"/>
                        </a:rPr>
                        <a:t>Вторник </a:t>
                      </a:r>
                      <a:endParaRPr lang="ru-RU" sz="90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Calibri"/>
                          <a:cs typeface="Times New Roman"/>
                        </a:rPr>
                        <a:t>Среда </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Calibri"/>
                          <a:cs typeface="Times New Roman"/>
                        </a:rPr>
                        <a:t>Четверг </a:t>
                      </a:r>
                      <a:endParaRPr lang="ru-RU" sz="90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Calibri"/>
                          <a:cs typeface="Times New Roman"/>
                        </a:rPr>
                        <a:t>Пятница </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61763">
                <a:tc>
                  <a:txBody>
                    <a:bodyPr/>
                    <a:lstStyle/>
                    <a:p>
                      <a:pPr algn="ctr">
                        <a:lnSpc>
                          <a:spcPct val="115000"/>
                        </a:lnSpc>
                        <a:spcAft>
                          <a:spcPts val="0"/>
                        </a:spcAft>
                      </a:pPr>
                      <a:r>
                        <a:rPr lang="ru-RU" sz="1000" b="1">
                          <a:effectLst/>
                          <a:latin typeface="Times New Roman"/>
                          <a:ea typeface="Calibri"/>
                          <a:cs typeface="Times New Roman"/>
                        </a:rPr>
                        <a:t>14.30-17.20</a:t>
                      </a:r>
                      <a:endParaRPr lang="ru-RU" sz="900">
                        <a:effectLst/>
                        <a:latin typeface="Calibri"/>
                        <a:ea typeface="Calibri"/>
                        <a:cs typeface="Times New Roman"/>
                      </a:endParaRPr>
                    </a:p>
                    <a:p>
                      <a:pPr algn="ctr">
                        <a:lnSpc>
                          <a:spcPct val="115000"/>
                        </a:lnSpc>
                        <a:spcAft>
                          <a:spcPts val="0"/>
                        </a:spcAft>
                      </a:pPr>
                      <a:r>
                        <a:rPr lang="ru-RU" sz="1000" b="1">
                          <a:effectLst/>
                          <a:latin typeface="Times New Roman"/>
                          <a:ea typeface="Calibri"/>
                          <a:cs typeface="Times New Roman"/>
                        </a:rPr>
                        <a:t> </a:t>
                      </a:r>
                      <a:endParaRPr lang="ru-RU" sz="90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imes New Roman"/>
                          <a:ea typeface="Calibri"/>
                          <a:cs typeface="Times New Roman"/>
                        </a:rPr>
                        <a:t>Дежурный преподаватель:</a:t>
                      </a:r>
                      <a:endParaRPr lang="ru-RU" sz="900" dirty="0">
                        <a:effectLst/>
                        <a:latin typeface="Calibri"/>
                        <a:ea typeface="Calibri"/>
                        <a:cs typeface="Times New Roman"/>
                      </a:endParaRPr>
                    </a:p>
                    <a:p>
                      <a:pPr>
                        <a:lnSpc>
                          <a:spcPct val="115000"/>
                        </a:lnSpc>
                        <a:spcAft>
                          <a:spcPts val="0"/>
                        </a:spcAft>
                      </a:pPr>
                      <a:endParaRPr lang="ru-RU" sz="900" b="1" dirty="0" smtClean="0">
                        <a:effectLst/>
                        <a:highlight>
                          <a:srgbClr val="00FFFF"/>
                        </a:highlight>
                        <a:latin typeface="Times New Roman"/>
                        <a:ea typeface="Calibri"/>
                        <a:cs typeface="Times New Roman"/>
                      </a:endParaRPr>
                    </a:p>
                    <a:p>
                      <a:pP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Шахматы</a:t>
                      </a:r>
                      <a:r>
                        <a:rPr lang="ru-RU" sz="900" b="1" dirty="0">
                          <a:effectLst/>
                          <a:latin typeface="Times New Roman"/>
                          <a:ea typeface="Calibri"/>
                          <a:cs typeface="Times New Roman"/>
                        </a:rPr>
                        <a:t> – 201к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ТСП</a:t>
                      </a:r>
                      <a:r>
                        <a:rPr lang="ru-RU" sz="900" b="1" dirty="0">
                          <a:effectLst/>
                          <a:latin typeface="Times New Roman"/>
                          <a:ea typeface="Calibri"/>
                          <a:cs typeface="Times New Roman"/>
                        </a:rPr>
                        <a:t> -  спортивный зал/улица/308к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Хореография</a:t>
                      </a:r>
                      <a:r>
                        <a:rPr lang="ru-RU" sz="900" b="1" dirty="0">
                          <a:effectLst/>
                          <a:highlight>
                            <a:srgbClr val="FFFF00"/>
                          </a:highlight>
                          <a:latin typeface="Times New Roman"/>
                          <a:ea typeface="Calibri"/>
                          <a:cs typeface="Times New Roman"/>
                        </a:rPr>
                        <a:t> </a:t>
                      </a:r>
                      <a:r>
                        <a:rPr lang="ru-RU" sz="900" b="1" dirty="0">
                          <a:effectLst/>
                          <a:latin typeface="Times New Roman"/>
                          <a:ea typeface="Calibri"/>
                          <a:cs typeface="Times New Roman"/>
                        </a:rPr>
                        <a:t>– актовый зал,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15.00 – 17.00</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FFFF00"/>
                          </a:highlight>
                          <a:latin typeface="Times New Roman"/>
                          <a:ea typeface="Calibri"/>
                          <a:cs typeface="Times New Roman"/>
                        </a:rPr>
                        <a:t>Бассейн</a:t>
                      </a:r>
                      <a:r>
                        <a:rPr lang="ru-RU" sz="900" b="1" dirty="0">
                          <a:effectLst/>
                          <a:latin typeface="Times New Roman"/>
                          <a:ea typeface="Calibri"/>
                          <a:cs typeface="Times New Roman"/>
                        </a:rPr>
                        <a:t> –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жен. группа;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 304к.</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imes New Roman"/>
                          <a:ea typeface="Calibri"/>
                          <a:cs typeface="Times New Roman"/>
                        </a:rPr>
                        <a:t>Дежурный преподаватель:</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r>
                        <a:rPr lang="ru-RU" sz="900" b="1" dirty="0" smtClean="0">
                          <a:effectLst/>
                          <a:highlight>
                            <a:srgbClr val="00FFFF"/>
                          </a:highlight>
                          <a:latin typeface="Times New Roman"/>
                          <a:ea typeface="Calibri"/>
                          <a:cs typeface="Times New Roman"/>
                        </a:rPr>
                        <a:t>14.30 </a:t>
                      </a:r>
                      <a:r>
                        <a:rPr lang="ru-RU" sz="900" b="1" dirty="0">
                          <a:effectLst/>
                          <a:highlight>
                            <a:srgbClr val="00FFFF"/>
                          </a:highlight>
                          <a:latin typeface="Times New Roman"/>
                          <a:ea typeface="Calibri"/>
                          <a:cs typeface="Times New Roman"/>
                        </a:rPr>
                        <a:t>- </a:t>
                      </a:r>
                      <a:r>
                        <a:rPr lang="ru-RU" sz="900" b="1" dirty="0" smtClean="0">
                          <a:effectLst/>
                          <a:highlight>
                            <a:srgbClr val="00FFFF"/>
                          </a:highlight>
                          <a:latin typeface="Times New Roman"/>
                          <a:ea typeface="Calibri"/>
                          <a:cs typeface="Times New Roman"/>
                        </a:rPr>
                        <a:t>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Дебаты</a:t>
                      </a:r>
                      <a:r>
                        <a:rPr lang="ru-RU" sz="900" b="1" dirty="0">
                          <a:effectLst/>
                          <a:latin typeface="Times New Roman"/>
                          <a:ea typeface="Calibri"/>
                          <a:cs typeface="Times New Roman"/>
                        </a:rPr>
                        <a:t> – 208 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Хор</a:t>
                      </a:r>
                      <a:r>
                        <a:rPr lang="ru-RU" sz="900" b="1" dirty="0">
                          <a:effectLst/>
                          <a:latin typeface="Times New Roman"/>
                          <a:ea typeface="Calibri"/>
                          <a:cs typeface="Times New Roman"/>
                        </a:rPr>
                        <a:t> – Актовый зал,</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8-9 классы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Самбо</a:t>
                      </a:r>
                      <a:r>
                        <a:rPr lang="ru-RU" sz="900" b="1" dirty="0">
                          <a:effectLst/>
                          <a:latin typeface="Times New Roman"/>
                          <a:ea typeface="Calibri"/>
                          <a:cs typeface="Times New Roman"/>
                        </a:rPr>
                        <a:t> – спортивный зал</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15.00 – 17.00</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FFFF00"/>
                          </a:highlight>
                          <a:latin typeface="Times New Roman"/>
                          <a:ea typeface="Calibri"/>
                          <a:cs typeface="Times New Roman"/>
                        </a:rPr>
                        <a:t>Бассейн</a:t>
                      </a: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муж. группа; </a:t>
                      </a:r>
                      <a:endParaRPr lang="ru-RU" sz="900" b="1" dirty="0" smtClean="0">
                        <a:effectLst/>
                        <a:latin typeface="Times New Roman"/>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r>
                        <a:rPr lang="ru-RU" sz="900" b="1" dirty="0" smtClean="0">
                          <a:effectLst/>
                          <a:highlight>
                            <a:srgbClr val="00FFFF"/>
                          </a:highlight>
                          <a:latin typeface="Times New Roman"/>
                          <a:ea typeface="Calibri"/>
                          <a:cs typeface="Times New Roman"/>
                        </a:rPr>
                        <a:t>14.30 </a:t>
                      </a:r>
                      <a:r>
                        <a:rPr lang="ru-RU" sz="900" b="1" dirty="0">
                          <a:effectLst/>
                          <a:highlight>
                            <a:srgbClr val="00FFFF"/>
                          </a:highlight>
                          <a:latin typeface="Times New Roman"/>
                          <a:ea typeface="Calibri"/>
                          <a:cs typeface="Times New Roman"/>
                        </a:rPr>
                        <a:t>–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 </a:t>
                      </a:r>
                      <a:r>
                        <a:rPr lang="ru-RU" sz="900" b="1" i="1" dirty="0" smtClean="0">
                          <a:effectLst/>
                          <a:highlight>
                            <a:srgbClr val="FFFF00"/>
                          </a:highlight>
                          <a:latin typeface="Times New Roman"/>
                          <a:ea typeface="Calibri"/>
                          <a:cs typeface="Times New Roman"/>
                        </a:rPr>
                        <a:t>301к</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imes New Roman"/>
                          <a:ea typeface="Calibri"/>
                          <a:cs typeface="Times New Roman"/>
                        </a:rPr>
                        <a:t>Дежурный преподаватель:</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r>
                        <a:rPr lang="ru-RU" sz="900" b="1" dirty="0" smtClean="0">
                          <a:effectLst/>
                          <a:highlight>
                            <a:srgbClr val="00FFFF"/>
                          </a:highlight>
                          <a:latin typeface="Times New Roman"/>
                          <a:ea typeface="Calibri"/>
                          <a:cs typeface="Times New Roman"/>
                        </a:rPr>
                        <a:t>14.30 </a:t>
                      </a:r>
                      <a:r>
                        <a:rPr lang="ru-RU" sz="900" b="1" dirty="0">
                          <a:effectLst/>
                          <a:highlight>
                            <a:srgbClr val="00FFFF"/>
                          </a:highlight>
                          <a:latin typeface="Times New Roman"/>
                          <a:ea typeface="Calibri"/>
                          <a:cs typeface="Times New Roman"/>
                        </a:rPr>
                        <a:t>- 16.00</a:t>
                      </a:r>
                      <a:endParaRPr lang="ru-RU" sz="900" dirty="0">
                        <a:effectLst/>
                        <a:latin typeface="Calibri"/>
                        <a:ea typeface="Calibri"/>
                        <a:cs typeface="Times New Roman"/>
                      </a:endParaRPr>
                    </a:p>
                    <a:p>
                      <a:pPr algn="ctr">
                        <a:lnSpc>
                          <a:spcPct val="115000"/>
                        </a:lnSpc>
                        <a:spcAft>
                          <a:spcPts val="0"/>
                        </a:spcAft>
                      </a:pPr>
                      <a:r>
                        <a:rPr lang="ru-RU" sz="900" b="1" i="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Актерское мастерство</a:t>
                      </a:r>
                      <a:r>
                        <a:rPr lang="ru-RU" sz="900" b="1" dirty="0">
                          <a:effectLst/>
                          <a:latin typeface="Times New Roman"/>
                          <a:ea typeface="Calibri"/>
                          <a:cs typeface="Times New Roman"/>
                        </a:rPr>
                        <a:t> – 301 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FFFF00"/>
                          </a:highlight>
                          <a:latin typeface="Times New Roman"/>
                          <a:ea typeface="Calibri"/>
                          <a:cs typeface="Times New Roman"/>
                        </a:rPr>
                        <a:t>АРБ</a:t>
                      </a:r>
                      <a:r>
                        <a:rPr lang="ru-RU" sz="900" b="1" dirty="0">
                          <a:effectLst/>
                          <a:latin typeface="Times New Roman"/>
                          <a:ea typeface="Calibri"/>
                          <a:cs typeface="Times New Roman"/>
                        </a:rPr>
                        <a:t> – спортивный зал;</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Шахматы</a:t>
                      </a:r>
                      <a:r>
                        <a:rPr lang="ru-RU" sz="900" b="1" dirty="0">
                          <a:effectLst/>
                          <a:latin typeface="Times New Roman"/>
                          <a:ea typeface="Calibri"/>
                          <a:cs typeface="Times New Roman"/>
                        </a:rPr>
                        <a:t> – 201к.,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Дебаты</a:t>
                      </a:r>
                      <a:r>
                        <a:rPr lang="ru-RU" sz="900" b="1" dirty="0">
                          <a:effectLst/>
                          <a:latin typeface="Times New Roman"/>
                          <a:ea typeface="Calibri"/>
                          <a:cs typeface="Times New Roman"/>
                        </a:rPr>
                        <a:t> – 208 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 311к.</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imes New Roman"/>
                          <a:ea typeface="Calibri"/>
                          <a:cs typeface="Times New Roman"/>
                        </a:rPr>
                        <a:t>Дежурный преподаватель:</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C0C0C0"/>
                          </a:highlight>
                          <a:latin typeface="Times New Roman"/>
                          <a:ea typeface="Calibri"/>
                          <a:cs typeface="Times New Roman"/>
                        </a:rPr>
                        <a:t>Встреча с кураторами</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latin typeface="Times New Roman"/>
                          <a:ea typeface="Calibri"/>
                          <a:cs typeface="Times New Roman"/>
                        </a:rPr>
                        <a:t>Дежурный преподаватель:</a:t>
                      </a:r>
                      <a:endParaRPr lang="ru-RU" sz="900" dirty="0">
                        <a:effectLst/>
                        <a:latin typeface="Calibri"/>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АРБ</a:t>
                      </a:r>
                      <a:r>
                        <a:rPr lang="ru-RU" sz="900" b="1" i="1" dirty="0">
                          <a:effectLst/>
                          <a:latin typeface="Times New Roman"/>
                          <a:ea typeface="Calibri"/>
                          <a:cs typeface="Times New Roman"/>
                        </a:rPr>
                        <a:t> –</a:t>
                      </a:r>
                      <a:r>
                        <a:rPr lang="ru-RU" sz="900" b="1" dirty="0">
                          <a:effectLst/>
                          <a:latin typeface="Times New Roman"/>
                          <a:ea typeface="Calibri"/>
                          <a:cs typeface="Times New Roman"/>
                        </a:rPr>
                        <a:t> спортивный зал</a:t>
                      </a:r>
                      <a:endParaRPr lang="ru-RU" sz="900" dirty="0">
                        <a:effectLst/>
                        <a:latin typeface="Calibri"/>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r>
                        <a:rPr lang="ru-RU" sz="900" b="1" dirty="0" smtClean="0">
                          <a:effectLst/>
                          <a:highlight>
                            <a:srgbClr val="00FFFF"/>
                          </a:highlight>
                          <a:latin typeface="Times New Roman"/>
                          <a:ea typeface="Calibri"/>
                          <a:cs typeface="Times New Roman"/>
                        </a:rPr>
                        <a:t>14.30 </a:t>
                      </a:r>
                      <a:r>
                        <a:rPr lang="ru-RU" sz="900" b="1" dirty="0">
                          <a:effectLst/>
                          <a:highlight>
                            <a:srgbClr val="00FFFF"/>
                          </a:highlight>
                          <a:latin typeface="Times New Roman"/>
                          <a:ea typeface="Calibri"/>
                          <a:cs typeface="Times New Roman"/>
                        </a:rPr>
                        <a:t>- 16.00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Киноклуб</a:t>
                      </a:r>
                      <a:r>
                        <a:rPr lang="ru-RU" sz="900" b="1" i="1" dirty="0">
                          <a:effectLst/>
                          <a:latin typeface="Times New Roman"/>
                          <a:ea typeface="Calibri"/>
                          <a:cs typeface="Times New Roman"/>
                        </a:rPr>
                        <a:t> </a:t>
                      </a:r>
                      <a:r>
                        <a:rPr lang="ru-RU" sz="900" b="1" dirty="0">
                          <a:effectLst/>
                          <a:latin typeface="Times New Roman"/>
                          <a:ea typeface="Calibri"/>
                          <a:cs typeface="Times New Roman"/>
                        </a:rPr>
                        <a:t>– 208 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FFFF"/>
                          </a:highlight>
                          <a:latin typeface="Times New Roman"/>
                          <a:ea typeface="Calibri"/>
                          <a:cs typeface="Times New Roman"/>
                        </a:rPr>
                        <a:t>14.30 - 16.00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Хор</a:t>
                      </a:r>
                      <a:r>
                        <a:rPr lang="ru-RU" sz="900" b="1" dirty="0">
                          <a:effectLst/>
                          <a:latin typeface="Times New Roman"/>
                          <a:ea typeface="Calibri"/>
                          <a:cs typeface="Times New Roman"/>
                        </a:rPr>
                        <a:t> – актовый зал</a:t>
                      </a:r>
                      <a:r>
                        <a:rPr lang="ru-RU" sz="900" b="1" dirty="0" smtClean="0">
                          <a:effectLst/>
                          <a:latin typeface="Times New Roman"/>
                          <a:ea typeface="Calibri"/>
                          <a:cs typeface="Times New Roman"/>
                        </a:rPr>
                        <a:t>,</a:t>
                      </a: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r>
                        <a:rPr lang="ru-RU" sz="900" b="1" dirty="0" smtClean="0">
                          <a:effectLst/>
                          <a:highlight>
                            <a:srgbClr val="00FFFF"/>
                          </a:highlight>
                          <a:latin typeface="Times New Roman"/>
                          <a:ea typeface="Calibri"/>
                          <a:cs typeface="Times New Roman"/>
                        </a:rPr>
                        <a:t>14.30 </a:t>
                      </a:r>
                      <a:r>
                        <a:rPr lang="ru-RU" sz="900" b="1" dirty="0">
                          <a:effectLst/>
                          <a:highlight>
                            <a:srgbClr val="00FFFF"/>
                          </a:highlight>
                          <a:latin typeface="Times New Roman"/>
                          <a:ea typeface="Calibri"/>
                          <a:cs typeface="Times New Roman"/>
                        </a:rPr>
                        <a:t>- 16.00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Английский язык</a:t>
                      </a:r>
                      <a:r>
                        <a:rPr lang="ru-RU" sz="900" b="1" dirty="0">
                          <a:effectLst/>
                          <a:latin typeface="Times New Roman"/>
                          <a:ea typeface="Calibri"/>
                          <a:cs typeface="Times New Roman"/>
                        </a:rPr>
                        <a:t> – 302 к</a:t>
                      </a:r>
                      <a:r>
                        <a:rPr lang="ru-RU" sz="900" b="1" dirty="0" smtClean="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endParaRPr lang="ru-RU" sz="900" b="1" dirty="0" smtClean="0">
                        <a:effectLst/>
                        <a:highlight>
                          <a:srgbClr val="00FFFF"/>
                        </a:highlight>
                        <a:latin typeface="Times New Roman"/>
                        <a:ea typeface="Calibri"/>
                        <a:cs typeface="Times New Roman"/>
                      </a:endParaRPr>
                    </a:p>
                    <a:p>
                      <a:pPr algn="ctr">
                        <a:lnSpc>
                          <a:spcPct val="115000"/>
                        </a:lnSpc>
                        <a:spcAft>
                          <a:spcPts val="0"/>
                        </a:spcAft>
                      </a:pPr>
                      <a:r>
                        <a:rPr lang="ru-RU" sz="900" b="1" dirty="0" smtClean="0">
                          <a:effectLst/>
                          <a:highlight>
                            <a:srgbClr val="00FFFF"/>
                          </a:highlight>
                          <a:latin typeface="Times New Roman"/>
                          <a:ea typeface="Calibri"/>
                          <a:cs typeface="Times New Roman"/>
                        </a:rPr>
                        <a:t>14.30 </a:t>
                      </a:r>
                      <a:r>
                        <a:rPr lang="ru-RU" sz="900" b="1" dirty="0">
                          <a:effectLst/>
                          <a:highlight>
                            <a:srgbClr val="00FFFF"/>
                          </a:highlight>
                          <a:latin typeface="Times New Roman"/>
                          <a:ea typeface="Calibri"/>
                          <a:cs typeface="Times New Roman"/>
                        </a:rPr>
                        <a:t>– 16.00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 201к.</a:t>
                      </a:r>
                      <a:endParaRPr lang="ru-RU" sz="900" dirty="0">
                        <a:effectLst/>
                        <a:latin typeface="Calibri"/>
                        <a:ea typeface="Calibri"/>
                        <a:cs typeface="Times New Roman"/>
                      </a:endParaRPr>
                    </a:p>
                  </a:txBody>
                  <a:tcPr marL="59226" marR="592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646749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216024"/>
          </a:xfrm>
        </p:spPr>
        <p:txBody>
          <a:bodyPr>
            <a:normAutofit fontScale="90000"/>
          </a:bodyPr>
          <a:lstStyle/>
          <a:p>
            <a:endParaRPr lang="ru-RU" dirty="0"/>
          </a:p>
        </p:txBody>
      </p:sp>
      <p:graphicFrame>
        <p:nvGraphicFramePr>
          <p:cNvPr id="8" name="Объект 7"/>
          <p:cNvGraphicFramePr>
            <a:graphicFrameLocks noGrp="1"/>
          </p:cNvGraphicFramePr>
          <p:nvPr>
            <p:ph idx="1"/>
            <p:extLst>
              <p:ext uri="{D42A27DB-BD31-4B8C-83A1-F6EECF244321}">
                <p14:modId xmlns:p14="http://schemas.microsoft.com/office/powerpoint/2010/main" val="824052571"/>
              </p:ext>
            </p:extLst>
          </p:nvPr>
        </p:nvGraphicFramePr>
        <p:xfrm>
          <a:off x="179513" y="620688"/>
          <a:ext cx="7591621" cy="6048672"/>
        </p:xfrm>
        <a:graphic>
          <a:graphicData uri="http://schemas.openxmlformats.org/drawingml/2006/table">
            <a:tbl>
              <a:tblPr firstRow="1" firstCol="1" bandRow="1"/>
              <a:tblGrid>
                <a:gridCol w="1264816">
                  <a:extLst>
                    <a:ext uri="{9D8B030D-6E8A-4147-A177-3AD203B41FA5}">
                      <a16:colId xmlns="" xmlns:a16="http://schemas.microsoft.com/office/drawing/2014/main" val="20000"/>
                    </a:ext>
                  </a:extLst>
                </a:gridCol>
                <a:gridCol w="1265361">
                  <a:extLst>
                    <a:ext uri="{9D8B030D-6E8A-4147-A177-3AD203B41FA5}">
                      <a16:colId xmlns="" xmlns:a16="http://schemas.microsoft.com/office/drawing/2014/main" val="20002"/>
                    </a:ext>
                  </a:extLst>
                </a:gridCol>
                <a:gridCol w="1265361">
                  <a:extLst>
                    <a:ext uri="{9D8B030D-6E8A-4147-A177-3AD203B41FA5}">
                      <a16:colId xmlns="" xmlns:a16="http://schemas.microsoft.com/office/drawing/2014/main" val="20003"/>
                    </a:ext>
                  </a:extLst>
                </a:gridCol>
                <a:gridCol w="1265361">
                  <a:extLst>
                    <a:ext uri="{9D8B030D-6E8A-4147-A177-3AD203B41FA5}">
                      <a16:colId xmlns="" xmlns:a16="http://schemas.microsoft.com/office/drawing/2014/main" val="20004"/>
                    </a:ext>
                  </a:extLst>
                </a:gridCol>
                <a:gridCol w="1265361">
                  <a:extLst>
                    <a:ext uri="{9D8B030D-6E8A-4147-A177-3AD203B41FA5}">
                      <a16:colId xmlns="" xmlns:a16="http://schemas.microsoft.com/office/drawing/2014/main" val="20005"/>
                    </a:ext>
                  </a:extLst>
                </a:gridCol>
                <a:gridCol w="1265361">
                  <a:extLst>
                    <a:ext uri="{9D8B030D-6E8A-4147-A177-3AD203B41FA5}">
                      <a16:colId xmlns="" xmlns:a16="http://schemas.microsoft.com/office/drawing/2014/main" val="20006"/>
                    </a:ext>
                  </a:extLst>
                </a:gridCol>
              </a:tblGrid>
              <a:tr h="6048672">
                <a:tc>
                  <a:txBody>
                    <a:bodyPr/>
                    <a:lstStyle/>
                    <a:p>
                      <a:pPr algn="ctr">
                        <a:lnSpc>
                          <a:spcPct val="115000"/>
                        </a:lnSpc>
                        <a:spcAft>
                          <a:spcPts val="0"/>
                        </a:spcAft>
                      </a:pPr>
                      <a:r>
                        <a:rPr lang="ru-RU" sz="800" dirty="0">
                          <a:effectLst/>
                          <a:latin typeface="Times New Roman"/>
                          <a:ea typeface="Calibri"/>
                          <a:cs typeface="Times New Roman"/>
                        </a:rPr>
                        <a:t> </a:t>
                      </a:r>
                      <a:endParaRPr lang="ru-RU" sz="900" dirty="0">
                        <a:effectLst/>
                        <a:latin typeface="Calibri"/>
                        <a:ea typeface="Calibri"/>
                        <a:cs typeface="Times New Roman"/>
                      </a:endParaRPr>
                    </a:p>
                  </a:txBody>
                  <a:tcPr marL="54662" marR="5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 304к.</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Хореография</a:t>
                      </a:r>
                      <a:r>
                        <a:rPr lang="ru-RU" sz="900" b="1" dirty="0">
                          <a:effectLst/>
                          <a:highlight>
                            <a:srgbClr val="FFFF00"/>
                          </a:highlight>
                          <a:latin typeface="Times New Roman"/>
                          <a:ea typeface="Calibri"/>
                          <a:cs typeface="Times New Roman"/>
                        </a:rPr>
                        <a:t> </a:t>
                      </a:r>
                      <a:r>
                        <a:rPr lang="ru-RU" sz="900" b="1" dirty="0">
                          <a:effectLst/>
                          <a:latin typeface="Times New Roman"/>
                          <a:ea typeface="Calibri"/>
                          <a:cs typeface="Times New Roman"/>
                        </a:rPr>
                        <a:t>– актовый </a:t>
                      </a:r>
                      <a:r>
                        <a:rPr lang="ru-RU" sz="900" b="1" dirty="0" smtClean="0">
                          <a:effectLst/>
                          <a:latin typeface="Times New Roman"/>
                          <a:ea typeface="Calibri"/>
                          <a:cs typeface="Times New Roman"/>
                        </a:rPr>
                        <a:t>зал</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АРБ</a:t>
                      </a:r>
                      <a:r>
                        <a:rPr lang="ru-RU" sz="900" b="1" i="1" dirty="0">
                          <a:effectLst/>
                          <a:latin typeface="Times New Roman"/>
                          <a:ea typeface="Calibri"/>
                          <a:cs typeface="Times New Roman"/>
                        </a:rPr>
                        <a:t> </a:t>
                      </a:r>
                      <a:r>
                        <a:rPr lang="ru-RU" sz="900" b="1" dirty="0">
                          <a:effectLst/>
                          <a:latin typeface="Times New Roman"/>
                          <a:ea typeface="Calibri"/>
                          <a:cs typeface="Times New Roman"/>
                        </a:rPr>
                        <a:t>-  спортивный зал /улица</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smtClean="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ОФП</a:t>
                      </a:r>
                      <a:r>
                        <a:rPr lang="ru-RU" sz="900" b="1" dirty="0">
                          <a:effectLst/>
                          <a:latin typeface="Times New Roman"/>
                          <a:ea typeface="Calibri"/>
                          <a:cs typeface="Times New Roman"/>
                        </a:rPr>
                        <a:t> – спортивный зал /</a:t>
                      </a:r>
                      <a:r>
                        <a:rPr lang="ru-RU" sz="900" b="1" dirty="0" smtClean="0">
                          <a:effectLst/>
                          <a:latin typeface="Times New Roman"/>
                          <a:ea typeface="Calibri"/>
                          <a:cs typeface="Times New Roman"/>
                        </a:rPr>
                        <a:t>улица</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Игровые виды спорта</a:t>
                      </a:r>
                      <a:r>
                        <a:rPr lang="ru-RU" sz="900" b="1" i="1" dirty="0">
                          <a:effectLst/>
                          <a:latin typeface="Times New Roman"/>
                          <a:ea typeface="Calibri"/>
                          <a:cs typeface="Times New Roman"/>
                        </a:rPr>
                        <a:t> – </a:t>
                      </a:r>
                      <a:r>
                        <a:rPr lang="ru-RU" sz="900" b="1" dirty="0">
                          <a:effectLst/>
                          <a:latin typeface="Times New Roman"/>
                          <a:ea typeface="Calibri"/>
                          <a:cs typeface="Times New Roman"/>
                        </a:rPr>
                        <a:t>спортивный зал / улица</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nSpc>
                          <a:spcPct val="115000"/>
                        </a:lnSpc>
                        <a:spcAft>
                          <a:spcPts val="0"/>
                        </a:spcAft>
                      </a:pPr>
                      <a:r>
                        <a:rPr lang="ru-RU" sz="800" dirty="0">
                          <a:effectLst/>
                          <a:latin typeface="Times New Roman"/>
                          <a:ea typeface="Calibri"/>
                          <a:cs typeface="Times New Roman"/>
                        </a:rPr>
                        <a:t> </a:t>
                      </a:r>
                      <a:endParaRPr lang="ru-RU" sz="900" dirty="0">
                        <a:effectLst/>
                        <a:latin typeface="Calibri"/>
                        <a:ea typeface="Calibri"/>
                        <a:cs typeface="Times New Roman"/>
                      </a:endParaRPr>
                    </a:p>
                  </a:txBody>
                  <a:tcPr marL="54662" marR="5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-301.</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ТСП</a:t>
                      </a:r>
                      <a:r>
                        <a:rPr lang="ru-RU" sz="900" b="1" i="1" dirty="0">
                          <a:effectLst/>
                          <a:latin typeface="Times New Roman"/>
                          <a:ea typeface="Calibri"/>
                          <a:cs typeface="Times New Roman"/>
                        </a:rPr>
                        <a:t> </a:t>
                      </a:r>
                      <a:r>
                        <a:rPr lang="ru-RU" sz="900" b="1" dirty="0">
                          <a:effectLst/>
                          <a:latin typeface="Times New Roman"/>
                          <a:ea typeface="Calibri"/>
                          <a:cs typeface="Times New Roman"/>
                        </a:rPr>
                        <a:t>– плац/201к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Английский язык</a:t>
                      </a:r>
                      <a:r>
                        <a:rPr lang="ru-RU" sz="900" b="1" dirty="0">
                          <a:effectLst/>
                          <a:latin typeface="Times New Roman"/>
                          <a:ea typeface="Calibri"/>
                          <a:cs typeface="Times New Roman"/>
                        </a:rPr>
                        <a:t> – 302к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Самбо</a:t>
                      </a:r>
                      <a:r>
                        <a:rPr lang="ru-RU" sz="900" b="1" dirty="0">
                          <a:effectLst/>
                          <a:latin typeface="Times New Roman"/>
                          <a:ea typeface="Calibri"/>
                          <a:cs typeface="Times New Roman"/>
                        </a:rPr>
                        <a:t> – Спортивный </a:t>
                      </a:r>
                      <a:r>
                        <a:rPr lang="ru-RU" sz="900" b="1" dirty="0" smtClean="0">
                          <a:effectLst/>
                          <a:latin typeface="Times New Roman"/>
                          <a:ea typeface="Calibri"/>
                          <a:cs typeface="Times New Roman"/>
                        </a:rPr>
                        <a:t>зал</a:t>
                      </a:r>
                      <a:endParaRPr lang="ru-RU" sz="900" dirty="0">
                        <a:effectLst/>
                        <a:latin typeface="Calibri"/>
                        <a:ea typeface="Calibri"/>
                        <a:cs typeface="Times New Roman"/>
                      </a:endParaRPr>
                    </a:p>
                    <a:p>
                      <a:pPr>
                        <a:lnSpc>
                          <a:spcPct val="115000"/>
                        </a:lnSpc>
                        <a:spcAft>
                          <a:spcPts val="0"/>
                        </a:spcAft>
                      </a:pPr>
                      <a:r>
                        <a:rPr lang="ru-RU" sz="800" dirty="0">
                          <a:effectLst/>
                          <a:latin typeface="Times New Roman"/>
                          <a:ea typeface="Calibri"/>
                          <a:cs typeface="Times New Roman"/>
                        </a:rPr>
                        <a:t> </a:t>
                      </a:r>
                      <a:endParaRPr lang="ru-RU" sz="900" dirty="0">
                        <a:effectLst/>
                        <a:latin typeface="Calibri"/>
                        <a:ea typeface="Calibri"/>
                        <a:cs typeface="Times New Roman"/>
                      </a:endParaRPr>
                    </a:p>
                  </a:txBody>
                  <a:tcPr marL="54662" marR="5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smtClean="0">
                          <a:effectLst/>
                          <a:highlight>
                            <a:srgbClr val="008000"/>
                          </a:highlight>
                          <a:latin typeface="Times New Roman"/>
                          <a:ea typeface="Calibri"/>
                          <a:cs typeface="Times New Roman"/>
                        </a:rPr>
                        <a:t>16.10 </a:t>
                      </a:r>
                      <a:r>
                        <a:rPr lang="ru-RU" sz="900" b="1" dirty="0">
                          <a:effectLst/>
                          <a:highlight>
                            <a:srgbClr val="008000"/>
                          </a:highlight>
                          <a:latin typeface="Times New Roman"/>
                          <a:ea typeface="Calibri"/>
                          <a:cs typeface="Times New Roman"/>
                        </a:rPr>
                        <a:t>–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 311к.</a:t>
                      </a:r>
                      <a:endParaRPr lang="ru-RU" sz="900" dirty="0">
                        <a:effectLst/>
                        <a:latin typeface="Calibri"/>
                        <a:ea typeface="Calibri"/>
                        <a:cs typeface="Times New Roman"/>
                      </a:endParaRPr>
                    </a:p>
                    <a:p>
                      <a:pP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Криптография</a:t>
                      </a:r>
                      <a:r>
                        <a:rPr lang="ru-RU" sz="900" b="1" dirty="0">
                          <a:effectLst/>
                          <a:latin typeface="Times New Roman"/>
                          <a:ea typeface="Calibri"/>
                          <a:cs typeface="Times New Roman"/>
                        </a:rPr>
                        <a:t> – 304 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ТСП</a:t>
                      </a:r>
                      <a:r>
                        <a:rPr lang="ru-RU" sz="900" b="1" i="1" dirty="0">
                          <a:effectLst/>
                          <a:latin typeface="Times New Roman"/>
                          <a:ea typeface="Calibri"/>
                          <a:cs typeface="Times New Roman"/>
                        </a:rPr>
                        <a:t> </a:t>
                      </a:r>
                      <a:r>
                        <a:rPr lang="ru-RU" sz="900" b="1" dirty="0">
                          <a:effectLst/>
                          <a:latin typeface="Times New Roman"/>
                          <a:ea typeface="Calibri"/>
                          <a:cs typeface="Times New Roman"/>
                        </a:rPr>
                        <a:t>– спортивный зал/плац/201к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Игровые виды спорта</a:t>
                      </a:r>
                      <a:r>
                        <a:rPr lang="ru-RU" sz="900" b="1" i="1" dirty="0">
                          <a:effectLst/>
                          <a:latin typeface="Times New Roman"/>
                          <a:ea typeface="Calibri"/>
                          <a:cs typeface="Times New Roman"/>
                        </a:rPr>
                        <a:t> – </a:t>
                      </a:r>
                      <a:r>
                        <a:rPr lang="ru-RU" sz="900" b="1" dirty="0">
                          <a:effectLst/>
                          <a:latin typeface="Times New Roman"/>
                          <a:ea typeface="Calibri"/>
                          <a:cs typeface="Times New Roman"/>
                        </a:rPr>
                        <a:t>спортивный зал / улица</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nSpc>
                          <a:spcPct val="115000"/>
                        </a:lnSpc>
                        <a:spcAft>
                          <a:spcPts val="0"/>
                        </a:spcAft>
                      </a:pPr>
                      <a:r>
                        <a:rPr lang="ru-RU" sz="800" dirty="0">
                          <a:effectLst/>
                          <a:latin typeface="Times New Roman"/>
                          <a:ea typeface="Calibri"/>
                          <a:cs typeface="Times New Roman"/>
                        </a:rPr>
                        <a:t> </a:t>
                      </a:r>
                      <a:endParaRPr lang="ru-RU" sz="900" dirty="0">
                        <a:effectLst/>
                        <a:latin typeface="Calibri"/>
                        <a:ea typeface="Calibri"/>
                        <a:cs typeface="Times New Roman"/>
                      </a:endParaRPr>
                    </a:p>
                  </a:txBody>
                  <a:tcPr marL="54662" marR="5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19.30 – 20.45</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Самбо</a:t>
                      </a:r>
                      <a:r>
                        <a:rPr lang="ru-RU" sz="900" b="1" dirty="0">
                          <a:effectLst/>
                          <a:latin typeface="Times New Roman"/>
                          <a:ea typeface="Calibri"/>
                          <a:cs typeface="Times New Roman"/>
                        </a:rPr>
                        <a:t> – Спортивный </a:t>
                      </a:r>
                      <a:r>
                        <a:rPr lang="ru-RU" sz="900" b="1" dirty="0" smtClean="0">
                          <a:effectLst/>
                          <a:latin typeface="Times New Roman"/>
                          <a:ea typeface="Calibri"/>
                          <a:cs typeface="Times New Roman"/>
                        </a:rPr>
                        <a:t>зал</a:t>
                      </a: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800" dirty="0">
                          <a:effectLst/>
                          <a:latin typeface="Times New Roman"/>
                          <a:ea typeface="Calibri"/>
                          <a:cs typeface="Times New Roman"/>
                        </a:rPr>
                        <a:t> </a:t>
                      </a:r>
                      <a:endParaRPr lang="ru-RU" sz="900" dirty="0">
                        <a:effectLst/>
                        <a:latin typeface="Calibri"/>
                        <a:ea typeface="Calibri"/>
                        <a:cs typeface="Times New Roman"/>
                      </a:endParaRPr>
                    </a:p>
                  </a:txBody>
                  <a:tcPr marL="54662" marR="5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effectLst/>
                          <a:highlight>
                            <a:srgbClr val="008000"/>
                          </a:highligh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Подготовка домашнего задания – 304к.</a:t>
                      </a:r>
                      <a:endParaRPr lang="ru-RU" sz="900" dirty="0">
                        <a:effectLst/>
                        <a:latin typeface="Calibri"/>
                        <a:ea typeface="Calibri"/>
                        <a:cs typeface="Times New Roman"/>
                      </a:endParaRPr>
                    </a:p>
                    <a:p>
                      <a:pP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dirty="0">
                          <a:effectLst/>
                          <a:highlight>
                            <a:srgbClr val="008000"/>
                          </a:highlight>
                          <a:latin typeface="Times New Roman"/>
                          <a:ea typeface="Calibri"/>
                          <a:cs typeface="Times New Roman"/>
                        </a:rPr>
                        <a:t>16.10 - 17.20</a:t>
                      </a: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ТСП</a:t>
                      </a:r>
                      <a:r>
                        <a:rPr lang="ru-RU" sz="900" b="1" i="1" dirty="0">
                          <a:effectLst/>
                          <a:latin typeface="Times New Roman"/>
                          <a:ea typeface="Calibri"/>
                          <a:cs typeface="Times New Roman"/>
                        </a:rPr>
                        <a:t> </a:t>
                      </a:r>
                      <a:r>
                        <a:rPr lang="ru-RU" sz="900" b="1" dirty="0">
                          <a:effectLst/>
                          <a:latin typeface="Times New Roman"/>
                          <a:ea typeface="Calibri"/>
                          <a:cs typeface="Times New Roman"/>
                        </a:rPr>
                        <a:t>– спортивный зал/плац/201к</a:t>
                      </a:r>
                      <a:r>
                        <a:rPr lang="ru-RU" sz="900" b="1" dirty="0" smtClean="0">
                          <a:effectLst/>
                          <a:latin typeface="Times New Roman"/>
                          <a:ea typeface="Calibri"/>
                          <a:cs typeface="Times New Roman"/>
                        </a:rPr>
                        <a:t>.</a:t>
                      </a:r>
                      <a:endParaRPr lang="ru-RU" sz="900" dirty="0">
                        <a:effectLst/>
                        <a:latin typeface="Calibri"/>
                        <a:ea typeface="Calibri"/>
                        <a:cs typeface="Times New Roman"/>
                      </a:endParaRPr>
                    </a:p>
                    <a:p>
                      <a:pPr algn="ctr">
                        <a:lnSpc>
                          <a:spcPct val="115000"/>
                        </a:lnSpc>
                        <a:spcAft>
                          <a:spcPts val="0"/>
                        </a:spcAft>
                      </a:pPr>
                      <a:endParaRPr lang="ru-RU" sz="900" b="1" dirty="0" smtClean="0">
                        <a:effectLst/>
                        <a:highlight>
                          <a:srgbClr val="008000"/>
                        </a:highlight>
                        <a:latin typeface="Times New Roman"/>
                        <a:ea typeface="Calibri"/>
                        <a:cs typeface="Times New Roman"/>
                      </a:endParaRPr>
                    </a:p>
                    <a:p>
                      <a:pPr algn="ctr">
                        <a:lnSpc>
                          <a:spcPct val="115000"/>
                        </a:lnSpc>
                        <a:spcAft>
                          <a:spcPts val="0"/>
                        </a:spcAft>
                      </a:pPr>
                      <a:r>
                        <a:rPr lang="ru-RU" sz="900" b="1" dirty="0" smtClean="0">
                          <a:effectLst/>
                          <a:highlight>
                            <a:srgbClr val="008000"/>
                          </a:highlight>
                          <a:latin typeface="Times New Roman"/>
                          <a:ea typeface="Calibri"/>
                          <a:cs typeface="Times New Roman"/>
                        </a:rPr>
                        <a:t>16.10 </a:t>
                      </a:r>
                      <a:r>
                        <a:rPr lang="ru-RU" sz="900" b="1" dirty="0">
                          <a:effectLst/>
                          <a:highlight>
                            <a:srgbClr val="008000"/>
                          </a:highlight>
                          <a:latin typeface="Times New Roman"/>
                          <a:ea typeface="Calibri"/>
                          <a:cs typeface="Times New Roman"/>
                        </a:rPr>
                        <a:t>- 17.20</a:t>
                      </a:r>
                      <a:endParaRPr lang="ru-RU" sz="900" dirty="0">
                        <a:effectLst/>
                        <a:latin typeface="Calibri"/>
                        <a:ea typeface="Calibri"/>
                        <a:cs typeface="Times New Roman"/>
                      </a:endParaRPr>
                    </a:p>
                    <a:p>
                      <a:pPr algn="ctr">
                        <a:lnSpc>
                          <a:spcPct val="115000"/>
                        </a:lnSpc>
                        <a:spcAft>
                          <a:spcPts val="0"/>
                        </a:spcAft>
                      </a:pPr>
                      <a:r>
                        <a:rPr lang="ru-RU" sz="900" b="1" i="1" dirty="0">
                          <a:effectLst/>
                          <a:highlight>
                            <a:srgbClr val="FFFF00"/>
                          </a:highlight>
                          <a:latin typeface="Times New Roman"/>
                          <a:ea typeface="Calibri"/>
                          <a:cs typeface="Times New Roman"/>
                        </a:rPr>
                        <a:t>ОФП</a:t>
                      </a:r>
                      <a:r>
                        <a:rPr lang="ru-RU" sz="900" b="1" dirty="0">
                          <a:effectLst/>
                          <a:latin typeface="Times New Roman"/>
                          <a:ea typeface="Calibri"/>
                          <a:cs typeface="Times New Roman"/>
                        </a:rPr>
                        <a:t> – спортивный зал /улица</a:t>
                      </a:r>
                      <a:r>
                        <a:rPr lang="ru-RU" sz="900" b="1" dirty="0" smtClean="0">
                          <a:effectLst/>
                          <a:latin typeface="Times New Roman"/>
                          <a:ea typeface="Calibri"/>
                          <a:cs typeface="Times New Roman"/>
                        </a:rPr>
                        <a:t>;</a:t>
                      </a:r>
                    </a:p>
                    <a:p>
                      <a:pPr algn="ctr">
                        <a:lnSpc>
                          <a:spcPct val="115000"/>
                        </a:lnSpc>
                        <a:spcAft>
                          <a:spcPts val="0"/>
                        </a:spcAft>
                      </a:pPr>
                      <a:endParaRPr lang="ru-RU" sz="900" dirty="0">
                        <a:effectLst/>
                        <a:latin typeface="Calibri"/>
                        <a:ea typeface="Calibri"/>
                        <a:cs typeface="Times New Roman"/>
                      </a:endParaRPr>
                    </a:p>
                    <a:p>
                      <a:pPr algn="ctr">
                        <a:lnSpc>
                          <a:spcPct val="115000"/>
                        </a:lnSpc>
                        <a:spcAft>
                          <a:spcPts val="0"/>
                        </a:spcAft>
                      </a:pPr>
                      <a:r>
                        <a:rPr lang="ru-RU" sz="900" b="1" dirty="0" smtClean="0">
                          <a:effectLst/>
                          <a:highlight>
                            <a:srgbClr val="008000"/>
                          </a:highlight>
                          <a:latin typeface="Times New Roman"/>
                          <a:ea typeface="Calibri"/>
                          <a:cs typeface="Times New Roman"/>
                        </a:rPr>
                        <a:t>16.10 </a:t>
                      </a:r>
                      <a:r>
                        <a:rPr lang="ru-RU" sz="900" b="1" dirty="0">
                          <a:effectLst/>
                          <a:highlight>
                            <a:srgbClr val="008000"/>
                          </a:highlight>
                          <a:latin typeface="Times New Roman"/>
                          <a:ea typeface="Calibri"/>
                          <a:cs typeface="Times New Roman"/>
                        </a:rPr>
                        <a:t>- 17.20</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r>
                        <a:rPr lang="ru-RU" sz="900" b="1" i="1" dirty="0">
                          <a:effectLst/>
                          <a:highlight>
                            <a:srgbClr val="FFFF00"/>
                          </a:highlight>
                          <a:latin typeface="Times New Roman"/>
                          <a:ea typeface="Calibri"/>
                          <a:cs typeface="Times New Roman"/>
                        </a:rPr>
                        <a:t>Игровые виды спорта</a:t>
                      </a:r>
                      <a:r>
                        <a:rPr lang="ru-RU" sz="900" b="1" i="1" dirty="0">
                          <a:effectLst/>
                          <a:latin typeface="Times New Roman"/>
                          <a:ea typeface="Calibri"/>
                          <a:cs typeface="Times New Roman"/>
                        </a:rPr>
                        <a:t> – </a:t>
                      </a:r>
                      <a:r>
                        <a:rPr lang="ru-RU" sz="900" b="1" dirty="0">
                          <a:effectLst/>
                          <a:latin typeface="Times New Roman"/>
                          <a:ea typeface="Calibri"/>
                          <a:cs typeface="Times New Roman"/>
                        </a:rPr>
                        <a:t>спортивный зал / улица, </a:t>
                      </a:r>
                      <a:endParaRPr lang="ru-RU" sz="900" dirty="0">
                        <a:effectLst/>
                        <a:latin typeface="Calibri"/>
                        <a:ea typeface="Calibri"/>
                        <a:cs typeface="Times New Roman"/>
                      </a:endParaRPr>
                    </a:p>
                    <a:p>
                      <a:pPr algn="ctr">
                        <a:lnSpc>
                          <a:spcPct val="115000"/>
                        </a:lnSpc>
                        <a:spcAft>
                          <a:spcPts val="0"/>
                        </a:spcAft>
                      </a:pPr>
                      <a:r>
                        <a:rPr lang="ru-RU" sz="900" b="1" dirty="0">
                          <a:effectLst/>
                          <a:latin typeface="Times New Roman"/>
                          <a:ea typeface="Calibri"/>
                          <a:cs typeface="Times New Roman"/>
                        </a:rPr>
                        <a:t> </a:t>
                      </a:r>
                      <a:endParaRPr lang="ru-RU" sz="900" dirty="0">
                        <a:effectLst/>
                        <a:latin typeface="Calibri"/>
                        <a:ea typeface="Calibri"/>
                        <a:cs typeface="Times New Roman"/>
                      </a:endParaRPr>
                    </a:p>
                    <a:p>
                      <a:pPr>
                        <a:lnSpc>
                          <a:spcPct val="115000"/>
                        </a:lnSpc>
                        <a:spcAft>
                          <a:spcPts val="0"/>
                        </a:spcAft>
                      </a:pPr>
                      <a:r>
                        <a:rPr lang="ru-RU" sz="800" dirty="0">
                          <a:effectLst/>
                          <a:latin typeface="Times New Roman"/>
                          <a:ea typeface="Calibri"/>
                          <a:cs typeface="Times New Roman"/>
                        </a:rPr>
                        <a:t> </a:t>
                      </a:r>
                      <a:endParaRPr lang="ru-RU" sz="900" dirty="0">
                        <a:effectLst/>
                        <a:latin typeface="Calibri"/>
                        <a:ea typeface="Calibri"/>
                        <a:cs typeface="Times New Roman"/>
                      </a:endParaRPr>
                    </a:p>
                  </a:txBody>
                  <a:tcPr marL="54662" marR="54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30343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800200"/>
          </a:xfrm>
        </p:spPr>
        <p:txBody>
          <a:bodyPr>
            <a:noAutofit/>
          </a:bodyPr>
          <a:lstStyle/>
          <a:p>
            <a:r>
              <a:rPr lang="ru-RU" sz="2800" b="1" dirty="0"/>
              <a:t>Карточка индивидуальной траектории процесса дополнительного образования</a:t>
            </a:r>
            <a:r>
              <a:rPr lang="ru-RU" sz="2800" dirty="0"/>
              <a:t/>
            </a:r>
            <a:br>
              <a:rPr lang="ru-RU" sz="2800" dirty="0"/>
            </a:br>
            <a:r>
              <a:rPr lang="ru-RU" sz="2800" b="1" i="1" u="sng" dirty="0"/>
              <a:t>Обучающегося 10 ЛА класса – ФИО</a:t>
            </a:r>
            <a:r>
              <a:rPr lang="ru-RU" sz="2800" dirty="0"/>
              <a:t/>
            </a:r>
            <a:br>
              <a:rPr lang="ru-RU" sz="2800" dirty="0"/>
            </a:br>
            <a:r>
              <a:rPr lang="ru-RU" sz="2000" b="1" dirty="0"/>
              <a:t>РАСПИСАНИЕ НА ВТОРУЮ ЧЕТВЕРТЬ 2020/2021 УЧЕБНОГО ГОДА</a:t>
            </a:r>
            <a:r>
              <a:rPr lang="ru-RU" sz="2800" dirty="0"/>
              <a:t/>
            </a:r>
            <a:br>
              <a:rPr lang="ru-RU" sz="2800" dirty="0"/>
            </a:b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16238876"/>
              </p:ext>
            </p:extLst>
          </p:nvPr>
        </p:nvGraphicFramePr>
        <p:xfrm>
          <a:off x="251520" y="1844824"/>
          <a:ext cx="7776864" cy="4794541"/>
        </p:xfrm>
        <a:graphic>
          <a:graphicData uri="http://schemas.openxmlformats.org/drawingml/2006/table">
            <a:tbl>
              <a:tblPr firstRow="1" firstCol="1" bandRow="1"/>
              <a:tblGrid>
                <a:gridCol w="936104">
                  <a:extLst>
                    <a:ext uri="{9D8B030D-6E8A-4147-A177-3AD203B41FA5}">
                      <a16:colId xmlns="" xmlns:a16="http://schemas.microsoft.com/office/drawing/2014/main" val="20000"/>
                    </a:ext>
                  </a:extLst>
                </a:gridCol>
                <a:gridCol w="1368152">
                  <a:extLst>
                    <a:ext uri="{9D8B030D-6E8A-4147-A177-3AD203B41FA5}">
                      <a16:colId xmlns="" xmlns:a16="http://schemas.microsoft.com/office/drawing/2014/main" val="20002"/>
                    </a:ext>
                  </a:extLst>
                </a:gridCol>
                <a:gridCol w="1307122">
                  <a:extLst>
                    <a:ext uri="{9D8B030D-6E8A-4147-A177-3AD203B41FA5}">
                      <a16:colId xmlns="" xmlns:a16="http://schemas.microsoft.com/office/drawing/2014/main" val="20003"/>
                    </a:ext>
                  </a:extLst>
                </a:gridCol>
                <a:gridCol w="1542672">
                  <a:extLst>
                    <a:ext uri="{9D8B030D-6E8A-4147-A177-3AD203B41FA5}">
                      <a16:colId xmlns="" xmlns:a16="http://schemas.microsoft.com/office/drawing/2014/main" val="20004"/>
                    </a:ext>
                  </a:extLst>
                </a:gridCol>
                <a:gridCol w="1542672">
                  <a:extLst>
                    <a:ext uri="{9D8B030D-6E8A-4147-A177-3AD203B41FA5}">
                      <a16:colId xmlns="" xmlns:a16="http://schemas.microsoft.com/office/drawing/2014/main" val="20005"/>
                    </a:ext>
                  </a:extLst>
                </a:gridCol>
                <a:gridCol w="1080142">
                  <a:extLst>
                    <a:ext uri="{9D8B030D-6E8A-4147-A177-3AD203B41FA5}">
                      <a16:colId xmlns="" xmlns:a16="http://schemas.microsoft.com/office/drawing/2014/main" val="20006"/>
                    </a:ext>
                  </a:extLst>
                </a:gridCol>
              </a:tblGrid>
              <a:tr h="758227">
                <a:tc>
                  <a:txBody>
                    <a:bodyPr/>
                    <a:lstStyle/>
                    <a:p>
                      <a:pPr algn="ctr">
                        <a:lnSpc>
                          <a:spcPct val="115000"/>
                        </a:lnSpc>
                        <a:spcAft>
                          <a:spcPts val="0"/>
                        </a:spcAft>
                      </a:pPr>
                      <a:r>
                        <a:rPr lang="ru-RU" sz="1100" b="1" dirty="0">
                          <a:effectLst/>
                          <a:latin typeface="Times New Roman"/>
                          <a:ea typeface="Calibri"/>
                          <a:cs typeface="Times New Roman"/>
                        </a:rPr>
                        <a:t>Время на ДОУ образование</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Calibri"/>
                          <a:cs typeface="Times New Roman"/>
                        </a:rPr>
                        <a:t>Понедельник </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Calibri"/>
                          <a:cs typeface="Times New Roman"/>
                        </a:rPr>
                        <a:t>Вторник </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a:effectLst/>
                          <a:latin typeface="Times New Roman"/>
                          <a:ea typeface="Calibri"/>
                          <a:cs typeface="Times New Roman"/>
                        </a:rPr>
                        <a:t>Среда </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Calibri"/>
                          <a:cs typeface="Times New Roman"/>
                        </a:rPr>
                        <a:t>Четверг </a:t>
                      </a:r>
                      <a:endParaRPr lang="ru-RU" sz="100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effectLst/>
                          <a:latin typeface="Times New Roman"/>
                          <a:ea typeface="Calibri"/>
                          <a:cs typeface="Times New Roman"/>
                        </a:rPr>
                        <a:t>Пятница </a:t>
                      </a:r>
                      <a:endParaRPr lang="ru-RU" sz="100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980694">
                <a:tc>
                  <a:txBody>
                    <a:bodyPr/>
                    <a:lstStyle/>
                    <a:p>
                      <a:pPr algn="ctr">
                        <a:lnSpc>
                          <a:spcPct val="115000"/>
                        </a:lnSpc>
                        <a:spcAft>
                          <a:spcPts val="0"/>
                        </a:spcAft>
                      </a:pPr>
                      <a:r>
                        <a:rPr lang="ru-RU" sz="1100" b="1" dirty="0">
                          <a:effectLst/>
                          <a:latin typeface="Times New Roman"/>
                          <a:ea typeface="Calibri"/>
                          <a:cs typeface="Times New Roman"/>
                        </a:rPr>
                        <a:t>14.30-17.20</a:t>
                      </a:r>
                      <a:endParaRPr lang="ru-RU" sz="1000" dirty="0">
                        <a:effectLst/>
                        <a:latin typeface="Calibri"/>
                        <a:ea typeface="Calibri"/>
                        <a:cs typeface="Times New Roman"/>
                      </a:endParaRPr>
                    </a:p>
                    <a:p>
                      <a:pPr algn="ctr">
                        <a:lnSpc>
                          <a:spcPct val="115000"/>
                        </a:lnSpc>
                        <a:spcAft>
                          <a:spcPts val="0"/>
                        </a:spcAft>
                      </a:pPr>
                      <a:r>
                        <a:rPr lang="ru-RU" sz="1100" b="1" dirty="0">
                          <a:effectLst/>
                          <a:latin typeface="Times New Roman"/>
                          <a:ea typeface="Calibri"/>
                          <a:cs typeface="Times New Roman"/>
                        </a:rPr>
                        <a:t> </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Calibri"/>
                          <a:cs typeface="Times New Roman"/>
                        </a:rPr>
                        <a:t>Дежурный преподаватель:</a:t>
                      </a:r>
                      <a:endParaRPr lang="ru-RU" sz="1000">
                        <a:effectLst/>
                        <a:latin typeface="Calibri"/>
                        <a:ea typeface="Calibri"/>
                        <a:cs typeface="Times New Roman"/>
                      </a:endParaRPr>
                    </a:p>
                    <a:p>
                      <a:pPr algn="ctr">
                        <a:lnSpc>
                          <a:spcPct val="115000"/>
                        </a:lnSpc>
                        <a:spcAft>
                          <a:spcPts val="0"/>
                        </a:spcAft>
                      </a:pPr>
                      <a:r>
                        <a:rPr lang="ru-RU" sz="1000" b="1">
                          <a:effectLst/>
                          <a:latin typeface="Times New Roman"/>
                          <a:ea typeface="Calibri"/>
                          <a:cs typeface="Times New Roman"/>
                        </a:rPr>
                        <a:t> </a:t>
                      </a:r>
                      <a:endParaRPr lang="ru-RU" sz="1000">
                        <a:effectLst/>
                        <a:latin typeface="Calibri"/>
                        <a:ea typeface="Calibri"/>
                        <a:cs typeface="Times New Roman"/>
                      </a:endParaRPr>
                    </a:p>
                    <a:p>
                      <a:pPr>
                        <a:lnSpc>
                          <a:spcPct val="115000"/>
                        </a:lnSpc>
                        <a:spcAft>
                          <a:spcPts val="0"/>
                        </a:spcAft>
                      </a:pPr>
                      <a:r>
                        <a:rPr lang="ru-RU" sz="1000" b="1">
                          <a:effectLst/>
                          <a:highlight>
                            <a:srgbClr val="00FFFF"/>
                          </a:highligh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highlight>
                            <a:srgbClr val="00FFFF"/>
                          </a:highlight>
                          <a:latin typeface="Times New Roman"/>
                          <a:ea typeface="Calibri"/>
                          <a:cs typeface="Times New Roman"/>
                        </a:rPr>
                        <a:t>14.30 – 16.00</a:t>
                      </a:r>
                      <a:r>
                        <a:rPr lang="ru-RU" sz="1000" b="1">
                          <a:effectLs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i="1">
                          <a:effectLst/>
                          <a:highlight>
                            <a:srgbClr val="FFFF00"/>
                          </a:highlight>
                          <a:latin typeface="Times New Roman"/>
                          <a:ea typeface="Calibri"/>
                          <a:cs typeface="Times New Roman"/>
                        </a:rPr>
                        <a:t>Шахматы</a:t>
                      </a:r>
                      <a:r>
                        <a:rPr lang="ru-RU" sz="1000" b="1">
                          <a:effectLst/>
                          <a:latin typeface="Times New Roman"/>
                          <a:ea typeface="Calibri"/>
                          <a:cs typeface="Times New Roman"/>
                        </a:rPr>
                        <a:t> – 201к. </a:t>
                      </a:r>
                      <a:endParaRPr lang="ru-RU" sz="1000">
                        <a:effectLst/>
                        <a:latin typeface="Calibri"/>
                        <a:ea typeface="Calibri"/>
                        <a:cs typeface="Times New Roman"/>
                      </a:endParaRPr>
                    </a:p>
                    <a:p>
                      <a:pPr algn="ctr">
                        <a:lnSpc>
                          <a:spcPct val="115000"/>
                        </a:lnSpc>
                        <a:spcAft>
                          <a:spcPts val="0"/>
                        </a:spcAft>
                      </a:pPr>
                      <a:r>
                        <a:rPr lang="ru-RU" sz="1000" b="1">
                          <a:effectLs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highlight>
                            <a:srgbClr val="008000"/>
                          </a:highligh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highlight>
                            <a:srgbClr val="008000"/>
                          </a:highlight>
                          <a:latin typeface="Times New Roman"/>
                          <a:ea typeface="Calibri"/>
                          <a:cs typeface="Times New Roman"/>
                        </a:rPr>
                        <a:t>16.10 - 17.20</a:t>
                      </a:r>
                      <a:endParaRPr lang="ru-RU" sz="1000">
                        <a:effectLst/>
                        <a:latin typeface="Calibri"/>
                        <a:ea typeface="Calibri"/>
                        <a:cs typeface="Times New Roman"/>
                      </a:endParaRPr>
                    </a:p>
                    <a:p>
                      <a:pPr algn="ctr">
                        <a:lnSpc>
                          <a:spcPct val="115000"/>
                        </a:lnSpc>
                        <a:spcAft>
                          <a:spcPts val="0"/>
                        </a:spcAft>
                      </a:pPr>
                      <a:r>
                        <a:rPr lang="ru-RU" sz="1000" b="1">
                          <a:effectLst/>
                          <a:latin typeface="Times New Roman"/>
                          <a:ea typeface="Calibri"/>
                          <a:cs typeface="Times New Roman"/>
                        </a:rPr>
                        <a:t> </a:t>
                      </a:r>
                      <a:r>
                        <a:rPr lang="ru-RU" sz="1000" b="1" i="1">
                          <a:effectLst/>
                          <a:highlight>
                            <a:srgbClr val="FFFF00"/>
                          </a:highlight>
                          <a:latin typeface="Times New Roman"/>
                          <a:ea typeface="Calibri"/>
                          <a:cs typeface="Times New Roman"/>
                        </a:rPr>
                        <a:t>АРБ</a:t>
                      </a:r>
                      <a:r>
                        <a:rPr lang="ru-RU" sz="1000" b="1" i="1">
                          <a:effectLst/>
                          <a:latin typeface="Times New Roman"/>
                          <a:ea typeface="Calibri"/>
                          <a:cs typeface="Times New Roman"/>
                        </a:rPr>
                        <a:t> </a:t>
                      </a:r>
                      <a:r>
                        <a:rPr lang="ru-RU" sz="1000" b="1">
                          <a:effectLst/>
                          <a:latin typeface="Times New Roman"/>
                          <a:ea typeface="Calibri"/>
                          <a:cs typeface="Times New Roman"/>
                        </a:rPr>
                        <a:t>-  спортивный зал /улица,</a:t>
                      </a:r>
                      <a:endParaRPr lang="ru-RU" sz="1000">
                        <a:effectLst/>
                        <a:latin typeface="Calibri"/>
                        <a:ea typeface="Calibri"/>
                        <a:cs typeface="Times New Roman"/>
                      </a:endParaRPr>
                    </a:p>
                    <a:p>
                      <a:pPr algn="ctr">
                        <a:lnSpc>
                          <a:spcPct val="115000"/>
                        </a:lnSpc>
                        <a:spcAft>
                          <a:spcPts val="0"/>
                        </a:spcAft>
                      </a:pPr>
                      <a:r>
                        <a:rPr lang="ru-RU" sz="1000" b="1">
                          <a:effectLs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100" b="1">
                          <a:effectLs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100">
                          <a:effectLst/>
                          <a:latin typeface="Times New Roman"/>
                          <a:ea typeface="Calibri"/>
                          <a:cs typeface="Times New Roman"/>
                        </a:rPr>
                        <a:t> </a:t>
                      </a:r>
                      <a:endParaRPr lang="ru-RU" sz="100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Calibri"/>
                          <a:cs typeface="Times New Roman"/>
                        </a:rPr>
                        <a:t>Дежурный преподаватель:</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ru-RU" sz="1000" b="1" dirty="0">
                          <a:effectLst/>
                          <a:highlight>
                            <a:srgbClr val="00FFFF"/>
                          </a:highligh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00FFFF"/>
                          </a:highlight>
                          <a:latin typeface="Times New Roman"/>
                          <a:ea typeface="Calibri"/>
                          <a:cs typeface="Times New Roman"/>
                        </a:rPr>
                        <a:t>15.00 – 17.00</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FFFF00"/>
                          </a:highlight>
                          <a:latin typeface="Times New Roman"/>
                          <a:ea typeface="Calibri"/>
                          <a:cs typeface="Times New Roman"/>
                        </a:rPr>
                        <a:t>Бассейн + Тренажёрный зал</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муж. группа;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Calibri"/>
                          <a:cs typeface="Times New Roman"/>
                        </a:rPr>
                        <a:t>Дежурный преподаватель:</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00FFFF"/>
                          </a:highlight>
                          <a:latin typeface="Times New Roman"/>
                          <a:ea typeface="Calibri"/>
                          <a:cs typeface="Times New Roman"/>
                        </a:rPr>
                        <a:t>14.30 - 16.00</a:t>
                      </a:r>
                      <a:endParaRPr lang="ru-RU" sz="1000" dirty="0">
                        <a:effectLst/>
                        <a:latin typeface="Calibri"/>
                        <a:ea typeface="Calibri"/>
                        <a:cs typeface="Times New Roman"/>
                      </a:endParaRPr>
                    </a:p>
                    <a:p>
                      <a:pPr algn="ctr">
                        <a:lnSpc>
                          <a:spcPct val="115000"/>
                        </a:lnSpc>
                        <a:spcAft>
                          <a:spcPts val="0"/>
                        </a:spcAft>
                      </a:pPr>
                      <a:r>
                        <a:rPr lang="ru-RU" sz="1000" b="1" i="1" dirty="0">
                          <a:effectLst/>
                          <a:latin typeface="Times New Roman"/>
                          <a:ea typeface="Calibri"/>
                          <a:cs typeface="Times New Roman"/>
                        </a:rPr>
                        <a:t>  </a:t>
                      </a:r>
                      <a:r>
                        <a:rPr lang="ru-RU" sz="1000" b="1" i="1" dirty="0">
                          <a:effectLst/>
                          <a:highlight>
                            <a:srgbClr val="FFFF00"/>
                          </a:highlight>
                          <a:latin typeface="Times New Roman"/>
                          <a:ea typeface="Calibri"/>
                          <a:cs typeface="Times New Roman"/>
                        </a:rPr>
                        <a:t>Актерское мастерство</a:t>
                      </a:r>
                      <a:r>
                        <a:rPr lang="ru-RU" sz="1000" b="1" dirty="0">
                          <a:effectLst/>
                          <a:latin typeface="Times New Roman"/>
                          <a:ea typeface="Calibri"/>
                          <a:cs typeface="Times New Roman"/>
                        </a:rPr>
                        <a:t> – 301 к.</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008000"/>
                          </a:highligh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008000"/>
                          </a:highlight>
                          <a:latin typeface="Times New Roman"/>
                          <a:ea typeface="Calibri"/>
                          <a:cs typeface="Times New Roman"/>
                        </a:rPr>
                        <a:t>16.10 - 17.20</a:t>
                      </a: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i="1" dirty="0">
                          <a:effectLst/>
                          <a:highlight>
                            <a:srgbClr val="FFFF00"/>
                          </a:highlight>
                          <a:latin typeface="Times New Roman"/>
                          <a:ea typeface="Calibri"/>
                          <a:cs typeface="Times New Roman"/>
                        </a:rPr>
                        <a:t>ТСП</a:t>
                      </a:r>
                      <a:r>
                        <a:rPr lang="ru-RU" sz="1000" b="1" i="1" dirty="0">
                          <a:effectLst/>
                          <a:latin typeface="Times New Roman"/>
                          <a:ea typeface="Calibri"/>
                          <a:cs typeface="Times New Roman"/>
                        </a:rPr>
                        <a:t> </a:t>
                      </a:r>
                      <a:r>
                        <a:rPr lang="ru-RU" sz="1000" b="1" dirty="0">
                          <a:effectLst/>
                          <a:latin typeface="Times New Roman"/>
                          <a:ea typeface="Calibri"/>
                          <a:cs typeface="Times New Roman"/>
                        </a:rPr>
                        <a:t>– спортивный зал/плац/201к.</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dirty="0">
                          <a:effectLst/>
                          <a:latin typeface="Times New Roman"/>
                          <a:ea typeface="Calibri"/>
                          <a:cs typeface="Times New Roman"/>
                        </a:rPr>
                        <a:t> </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a:effectLst/>
                          <a:latin typeface="Times New Roman"/>
                          <a:ea typeface="Calibri"/>
                          <a:cs typeface="Times New Roman"/>
                        </a:rPr>
                        <a:t>Дежурный преподаватель:</a:t>
                      </a:r>
                      <a:endParaRPr lang="ru-RU" sz="1000">
                        <a:effectLst/>
                        <a:latin typeface="Calibri"/>
                        <a:ea typeface="Calibri"/>
                        <a:cs typeface="Times New Roman"/>
                      </a:endParaRPr>
                    </a:p>
                    <a:p>
                      <a:pPr>
                        <a:lnSpc>
                          <a:spcPct val="115000"/>
                        </a:lnSpc>
                        <a:spcAft>
                          <a:spcPts val="0"/>
                        </a:spcAft>
                      </a:pPr>
                      <a:r>
                        <a:rPr lang="ru-RU" sz="1000" b="1">
                          <a:effectLst/>
                          <a:highlight>
                            <a:srgbClr val="008000"/>
                          </a:highlight>
                          <a:latin typeface="Times New Roman"/>
                          <a:ea typeface="Calibri"/>
                          <a:cs typeface="Times New Roman"/>
                        </a:rPr>
                        <a:t> </a:t>
                      </a:r>
                      <a:endParaRPr lang="ru-RU" sz="1000">
                        <a:effectLst/>
                        <a:latin typeface="Calibri"/>
                        <a:ea typeface="Calibri"/>
                        <a:cs typeface="Times New Roman"/>
                      </a:endParaRPr>
                    </a:p>
                    <a:p>
                      <a:pPr>
                        <a:lnSpc>
                          <a:spcPct val="115000"/>
                        </a:lnSpc>
                        <a:spcAft>
                          <a:spcPts val="0"/>
                        </a:spcAft>
                      </a:pPr>
                      <a:r>
                        <a:rPr lang="ru-RU" sz="1000" b="1">
                          <a:effectLst/>
                          <a:highlight>
                            <a:srgbClr val="008000"/>
                          </a:highligh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highlight>
                            <a:srgbClr val="008000"/>
                          </a:highligh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highlight>
                            <a:srgbClr val="C0C0C0"/>
                          </a:highlight>
                          <a:latin typeface="Times New Roman"/>
                          <a:ea typeface="Calibri"/>
                          <a:cs typeface="Times New Roman"/>
                        </a:rPr>
                        <a:t>Встреча с кураторами</a:t>
                      </a:r>
                      <a:endParaRPr lang="ru-RU" sz="1000">
                        <a:effectLst/>
                        <a:latin typeface="Calibri"/>
                        <a:ea typeface="Calibri"/>
                        <a:cs typeface="Times New Roman"/>
                      </a:endParaRPr>
                    </a:p>
                    <a:p>
                      <a:pPr>
                        <a:lnSpc>
                          <a:spcPct val="115000"/>
                        </a:lnSpc>
                        <a:spcAft>
                          <a:spcPts val="0"/>
                        </a:spcAft>
                      </a:pPr>
                      <a:r>
                        <a:rPr lang="ru-RU" sz="1000" b="1">
                          <a:effectLst/>
                          <a:highlight>
                            <a:srgbClr val="008000"/>
                          </a:highlight>
                          <a:latin typeface="Times New Roman"/>
                          <a:ea typeface="Calibri"/>
                          <a:cs typeface="Times New Roman"/>
                        </a:rPr>
                        <a:t> </a:t>
                      </a:r>
                      <a:endParaRPr lang="ru-RU" sz="1000">
                        <a:effectLst/>
                        <a:latin typeface="Calibri"/>
                        <a:ea typeface="Calibri"/>
                        <a:cs typeface="Times New Roman"/>
                      </a:endParaRPr>
                    </a:p>
                    <a:p>
                      <a:pPr>
                        <a:lnSpc>
                          <a:spcPct val="115000"/>
                        </a:lnSpc>
                        <a:spcAft>
                          <a:spcPts val="0"/>
                        </a:spcAft>
                      </a:pPr>
                      <a:r>
                        <a:rPr lang="ru-RU" sz="1000" b="1">
                          <a:effectLst/>
                          <a:highlight>
                            <a:srgbClr val="008000"/>
                          </a:highligh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highlight>
                            <a:srgbClr val="008000"/>
                          </a:highlight>
                          <a:latin typeface="Times New Roman"/>
                          <a:ea typeface="Calibri"/>
                          <a:cs typeface="Times New Roman"/>
                        </a:rPr>
                        <a:t> </a:t>
                      </a:r>
                      <a:endParaRPr lang="ru-RU" sz="1000">
                        <a:effectLst/>
                        <a:latin typeface="Calibri"/>
                        <a:ea typeface="Calibri"/>
                        <a:cs typeface="Times New Roman"/>
                      </a:endParaRPr>
                    </a:p>
                    <a:p>
                      <a:pPr algn="ctr">
                        <a:lnSpc>
                          <a:spcPct val="115000"/>
                        </a:lnSpc>
                        <a:spcAft>
                          <a:spcPts val="0"/>
                        </a:spcAft>
                      </a:pPr>
                      <a:r>
                        <a:rPr lang="ru-RU" sz="1000" b="1">
                          <a:effectLst/>
                          <a:highlight>
                            <a:srgbClr val="008000"/>
                          </a:highlight>
                          <a:latin typeface="Times New Roman"/>
                          <a:ea typeface="Calibri"/>
                          <a:cs typeface="Times New Roman"/>
                        </a:rPr>
                        <a:t>19.30 – 20.45</a:t>
                      </a:r>
                      <a:endParaRPr lang="ru-RU" sz="1000">
                        <a:effectLst/>
                        <a:latin typeface="Calibri"/>
                        <a:ea typeface="Calibri"/>
                        <a:cs typeface="Times New Roman"/>
                      </a:endParaRPr>
                    </a:p>
                    <a:p>
                      <a:pPr algn="ctr">
                        <a:lnSpc>
                          <a:spcPct val="115000"/>
                        </a:lnSpc>
                        <a:spcAft>
                          <a:spcPts val="0"/>
                        </a:spcAft>
                      </a:pPr>
                      <a:r>
                        <a:rPr lang="ru-RU" sz="1000" b="1" i="1">
                          <a:effectLst/>
                          <a:highlight>
                            <a:srgbClr val="FFFF00"/>
                          </a:highlight>
                          <a:latin typeface="Times New Roman"/>
                          <a:ea typeface="Calibri"/>
                          <a:cs typeface="Times New Roman"/>
                        </a:rPr>
                        <a:t>Самбо</a:t>
                      </a:r>
                      <a:r>
                        <a:rPr lang="ru-RU" sz="1000" b="1">
                          <a:effectLst/>
                          <a:latin typeface="Times New Roman"/>
                          <a:ea typeface="Calibri"/>
                          <a:cs typeface="Times New Roman"/>
                        </a:rPr>
                        <a:t> – Спортивный зал, </a:t>
                      </a:r>
                      <a:endParaRPr lang="ru-RU" sz="1000">
                        <a:effectLst/>
                        <a:latin typeface="Calibri"/>
                        <a:ea typeface="Calibri"/>
                        <a:cs typeface="Times New Roman"/>
                      </a:endParaRPr>
                    </a:p>
                    <a:p>
                      <a:pPr>
                        <a:lnSpc>
                          <a:spcPct val="115000"/>
                        </a:lnSpc>
                        <a:spcAft>
                          <a:spcPts val="0"/>
                        </a:spcAft>
                      </a:pPr>
                      <a:r>
                        <a:rPr lang="ru-RU" sz="1000" b="1">
                          <a:effectLst/>
                          <a:latin typeface="Times New Roman"/>
                          <a:ea typeface="Calibri"/>
                          <a:cs typeface="Times New Roman"/>
                        </a:rPr>
                        <a:t> </a:t>
                      </a:r>
                      <a:endParaRPr lang="ru-RU" sz="100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b="1" dirty="0">
                          <a:effectLst/>
                          <a:latin typeface="Times New Roman"/>
                          <a:ea typeface="Calibri"/>
                          <a:cs typeface="Times New Roman"/>
                        </a:rPr>
                        <a:t>Дежурный преподаватель:</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00FFFF"/>
                          </a:highlight>
                          <a:latin typeface="Times New Roman"/>
                          <a:ea typeface="Calibri"/>
                          <a:cs typeface="Times New Roman"/>
                        </a:rPr>
                        <a:t>14.30 - 16.00</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r>
                        <a:rPr lang="ru-RU" sz="1000" b="1" i="1" dirty="0">
                          <a:effectLst/>
                          <a:highlight>
                            <a:srgbClr val="FFFF00"/>
                          </a:highlight>
                          <a:latin typeface="Times New Roman"/>
                          <a:ea typeface="Calibri"/>
                          <a:cs typeface="Times New Roman"/>
                        </a:rPr>
                        <a:t>Хор</a:t>
                      </a:r>
                      <a:r>
                        <a:rPr lang="ru-RU" sz="1000" b="1" dirty="0">
                          <a:effectLst/>
                          <a:latin typeface="Times New Roman"/>
                          <a:ea typeface="Calibri"/>
                          <a:cs typeface="Times New Roman"/>
                        </a:rPr>
                        <a:t> – актовый зал,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008000"/>
                          </a:highligh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highlight>
                            <a:srgbClr val="008000"/>
                          </a:highlight>
                          <a:latin typeface="Times New Roman"/>
                          <a:ea typeface="Calibri"/>
                          <a:cs typeface="Times New Roman"/>
                        </a:rPr>
                        <a:t>16.10 - 17.20</a:t>
                      </a: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i="1" dirty="0">
                          <a:effectLst/>
                          <a:highlight>
                            <a:srgbClr val="FFFF00"/>
                          </a:highlight>
                          <a:latin typeface="Times New Roman"/>
                          <a:ea typeface="Calibri"/>
                          <a:cs typeface="Times New Roman"/>
                        </a:rPr>
                        <a:t>ТСП</a:t>
                      </a:r>
                      <a:r>
                        <a:rPr lang="ru-RU" sz="1000" b="1" i="1" dirty="0">
                          <a:effectLst/>
                          <a:latin typeface="Times New Roman"/>
                          <a:ea typeface="Calibri"/>
                          <a:cs typeface="Times New Roman"/>
                        </a:rPr>
                        <a:t> </a:t>
                      </a:r>
                      <a:r>
                        <a:rPr lang="ru-RU" sz="1000" b="1" dirty="0">
                          <a:effectLst/>
                          <a:latin typeface="Times New Roman"/>
                          <a:ea typeface="Calibri"/>
                          <a:cs typeface="Times New Roman"/>
                        </a:rPr>
                        <a:t>– спортивный зал/плац/201к.</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gn="ctr">
                        <a:lnSpc>
                          <a:spcPct val="115000"/>
                        </a:lnSpc>
                        <a:spcAft>
                          <a:spcPts val="0"/>
                        </a:spcAft>
                      </a:pPr>
                      <a:r>
                        <a:rPr lang="ru-RU" sz="1000" b="1" dirty="0">
                          <a:effectLst/>
                          <a:latin typeface="Times New Roman"/>
                          <a:ea typeface="Calibri"/>
                          <a:cs typeface="Times New Roman"/>
                        </a:rPr>
                        <a:t> </a:t>
                      </a:r>
                      <a:endParaRPr lang="ru-RU" sz="1000" dirty="0">
                        <a:effectLst/>
                        <a:latin typeface="Calibri"/>
                        <a:ea typeface="Calibri"/>
                        <a:cs typeface="Times New Roman"/>
                      </a:endParaRPr>
                    </a:p>
                    <a:p>
                      <a:pPr>
                        <a:lnSpc>
                          <a:spcPct val="115000"/>
                        </a:lnSpc>
                        <a:spcAft>
                          <a:spcPts val="0"/>
                        </a:spcAft>
                      </a:pPr>
                      <a:r>
                        <a:rPr lang="ru-RU" sz="1100" b="1" dirty="0">
                          <a:effectLst/>
                          <a:latin typeface="Times New Roman"/>
                          <a:ea typeface="Calibri"/>
                          <a:cs typeface="Times New Roman"/>
                        </a:rPr>
                        <a:t> </a:t>
                      </a:r>
                      <a:endParaRPr lang="ru-RU" sz="1000" dirty="0">
                        <a:effectLst/>
                        <a:latin typeface="Calibri"/>
                        <a:ea typeface="Calibri"/>
                        <a:cs typeface="Times New Roman"/>
                      </a:endParaRPr>
                    </a:p>
                  </a:txBody>
                  <a:tcPr marL="60189" marR="60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910222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9392"/>
            <a:ext cx="8676456" cy="1008112"/>
          </a:xfrm>
        </p:spPr>
        <p:txBody>
          <a:bodyPr>
            <a:noAutofit/>
          </a:bodyPr>
          <a:lstStyle/>
          <a:p>
            <a:pPr algn="ct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Рейтинговая </a:t>
            </a:r>
            <a:r>
              <a:rPr lang="ru-RU" sz="2400" b="1" dirty="0">
                <a:latin typeface="Times New Roman" pitchFamily="18" charset="0"/>
                <a:cs typeface="Times New Roman" pitchFamily="18" charset="0"/>
              </a:rPr>
              <a:t>система оценивания обучающихся </a:t>
            </a:r>
            <a:r>
              <a:rPr lang="ru-RU" sz="2400" b="1" dirty="0" smtClean="0">
                <a:latin typeface="Times New Roman" pitchFamily="18" charset="0"/>
                <a:cs typeface="Times New Roman" pitchFamily="18" charset="0"/>
              </a:rPr>
              <a:t>по комплексной программе дополнительного образования</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a:t>
            </a:r>
            <a:r>
              <a:rPr lang="ru-RU" sz="2400" b="1" dirty="0">
                <a:latin typeface="Times New Roman" pitchFamily="18" charset="0"/>
                <a:cs typeface="Times New Roman" pitchFamily="18" charset="0"/>
              </a:rPr>
              <a:t>На стаже безопасности и чести»</a:t>
            </a:r>
            <a:r>
              <a:rPr lang="ru-RU" sz="1800" dirty="0"/>
              <a:t/>
            </a:r>
            <a:br>
              <a:rPr lang="ru-RU" sz="1800" dirty="0"/>
            </a:br>
            <a:endParaRPr lang="ru-RU" sz="1800" dirty="0"/>
          </a:p>
        </p:txBody>
      </p:sp>
      <p:sp>
        <p:nvSpPr>
          <p:cNvPr id="3" name="Объект 2"/>
          <p:cNvSpPr>
            <a:spLocks noGrp="1"/>
          </p:cNvSpPr>
          <p:nvPr>
            <p:ph idx="1"/>
          </p:nvPr>
        </p:nvSpPr>
        <p:spPr>
          <a:xfrm>
            <a:off x="107504" y="908720"/>
            <a:ext cx="8424936" cy="6480720"/>
          </a:xfrm>
        </p:spPr>
        <p:txBody>
          <a:bodyPr>
            <a:normAutofit/>
          </a:bodyPr>
          <a:lstStyle/>
          <a:p>
            <a:pPr algn="just"/>
            <a:r>
              <a:rPr lang="ru-RU" sz="2400" dirty="0">
                <a:latin typeface="Times New Roman" pitchFamily="18" charset="0"/>
                <a:cs typeface="Times New Roman" pitchFamily="18" charset="0"/>
              </a:rPr>
              <a:t>По итогам </a:t>
            </a:r>
            <a:r>
              <a:rPr lang="ru-RU" sz="2400" dirty="0" smtClean="0">
                <a:latin typeface="Times New Roman" pitchFamily="18" charset="0"/>
                <a:cs typeface="Times New Roman" pitchFamily="18" charset="0"/>
              </a:rPr>
              <a:t>года </a:t>
            </a:r>
            <a:r>
              <a:rPr lang="ru-RU" sz="2400" dirty="0">
                <a:latin typeface="Times New Roman" pitchFamily="18" charset="0"/>
                <a:cs typeface="Times New Roman" pitchFamily="18" charset="0"/>
              </a:rPr>
              <a:t>обучающийся должен набрать </a:t>
            </a:r>
            <a:r>
              <a:rPr lang="ru-RU" sz="2400" dirty="0" smtClean="0">
                <a:latin typeface="Times New Roman" pitchFamily="18" charset="0"/>
                <a:cs typeface="Times New Roman" pitchFamily="18" charset="0"/>
              </a:rPr>
              <a:t>определенную сумму баллов. В </a:t>
            </a:r>
            <a:r>
              <a:rPr lang="ru-RU" sz="2400" dirty="0">
                <a:latin typeface="Times New Roman" pitchFamily="18" charset="0"/>
                <a:cs typeface="Times New Roman" pitchFamily="18" charset="0"/>
              </a:rPr>
              <a:t>случае </a:t>
            </a:r>
            <a:r>
              <a:rPr lang="ru-RU" sz="2400" dirty="0" smtClean="0">
                <a:latin typeface="Times New Roman" pitchFamily="18" charset="0"/>
                <a:cs typeface="Times New Roman" pitchFamily="18" charset="0"/>
              </a:rPr>
              <a:t>не набора </a:t>
            </a:r>
            <a:r>
              <a:rPr lang="ru-RU" sz="2400" dirty="0">
                <a:latin typeface="Times New Roman" pitchFamily="18" charset="0"/>
                <a:cs typeface="Times New Roman" pitchFamily="18" charset="0"/>
              </a:rPr>
              <a:t>необходимой </a:t>
            </a:r>
            <a:r>
              <a:rPr lang="ru-RU" sz="2400" dirty="0" smtClean="0">
                <a:latin typeface="Times New Roman" pitchFamily="18" charset="0"/>
                <a:cs typeface="Times New Roman" pitchFamily="18" charset="0"/>
              </a:rPr>
              <a:t>суммы, </a:t>
            </a:r>
            <a:r>
              <a:rPr lang="ru-RU" sz="2400" dirty="0">
                <a:latin typeface="Times New Roman" pitchFamily="18" charset="0"/>
                <a:cs typeface="Times New Roman" pitchFamily="18" charset="0"/>
              </a:rPr>
              <a:t>лицеист не получает сертификат об окончании очередного года обучения и рассматривается вопрос о дальнейшем </a:t>
            </a:r>
            <a:r>
              <a:rPr lang="ru-RU" sz="2400" dirty="0" smtClean="0">
                <a:latin typeface="Times New Roman" pitchFamily="18" charset="0"/>
                <a:cs typeface="Times New Roman" pitchFamily="18" charset="0"/>
              </a:rPr>
              <a:t>обучении </a:t>
            </a:r>
            <a:r>
              <a:rPr lang="ru-RU" sz="2400" dirty="0">
                <a:latin typeface="Times New Roman" pitchFamily="18" charset="0"/>
                <a:cs typeface="Times New Roman" pitchFamily="18" charset="0"/>
              </a:rPr>
              <a:t>по программе </a:t>
            </a:r>
            <a:r>
              <a:rPr lang="ru-RU" sz="2400" dirty="0" smtClean="0">
                <a:latin typeface="Times New Roman" pitchFamily="18" charset="0"/>
                <a:cs typeface="Times New Roman" pitchFamily="18" charset="0"/>
              </a:rPr>
              <a:t>ДО. Рейтинговая система складывается из следующих направлений деятельности обучающихся:</a:t>
            </a:r>
            <a:endParaRPr lang="ru-RU" sz="2400" dirty="0">
              <a:latin typeface="Times New Roman" pitchFamily="18" charset="0"/>
              <a:cs typeface="Times New Roman" pitchFamily="18" charset="0"/>
            </a:endParaRPr>
          </a:p>
          <a:p>
            <a:pPr lvl="0"/>
            <a:r>
              <a:rPr lang="ru-RU" sz="2400" b="1" i="1" dirty="0">
                <a:latin typeface="Times New Roman" pitchFamily="18" charset="0"/>
                <a:cs typeface="Times New Roman" pitchFamily="18" charset="0"/>
              </a:rPr>
              <a:t>у</a:t>
            </a:r>
            <a:r>
              <a:rPr lang="ru-RU" sz="2400" b="1" i="1" dirty="0" smtClean="0">
                <a:latin typeface="Times New Roman" pitchFamily="18" charset="0"/>
                <a:cs typeface="Times New Roman" pitchFamily="18" charset="0"/>
              </a:rPr>
              <a:t>чебная деятельность</a:t>
            </a:r>
            <a:r>
              <a:rPr lang="ru-RU" sz="2400" b="1" i="1" dirty="0">
                <a:latin typeface="Times New Roman" pitchFamily="18" charset="0"/>
                <a:cs typeface="Times New Roman" pitchFamily="18" charset="0"/>
              </a:rPr>
              <a:t>;</a:t>
            </a:r>
            <a:r>
              <a:rPr lang="ru-RU" sz="2400" b="1" i="1" dirty="0" smtClean="0">
                <a:latin typeface="Times New Roman" pitchFamily="18" charset="0"/>
                <a:cs typeface="Times New Roman" pitchFamily="18" charset="0"/>
              </a:rPr>
              <a:t> </a:t>
            </a:r>
          </a:p>
          <a:p>
            <a:pPr lvl="0"/>
            <a:r>
              <a:rPr lang="ru-RU" sz="2400" b="1" i="1" dirty="0" smtClean="0">
                <a:latin typeface="Times New Roman" pitchFamily="18" charset="0"/>
                <a:cs typeface="Times New Roman" pitchFamily="18" charset="0"/>
              </a:rPr>
              <a:t>дополнительное образование</a:t>
            </a:r>
            <a:r>
              <a:rPr lang="ru-RU" sz="2400" b="1" i="1" dirty="0">
                <a:latin typeface="Times New Roman" pitchFamily="18" charset="0"/>
                <a:cs typeface="Times New Roman" pitchFamily="18" charset="0"/>
              </a:rPr>
              <a:t>;</a:t>
            </a:r>
            <a:endParaRPr lang="ru-RU" sz="2400" b="1" i="1" dirty="0" smtClean="0">
              <a:latin typeface="Times New Roman" pitchFamily="18" charset="0"/>
              <a:cs typeface="Times New Roman" pitchFamily="18" charset="0"/>
            </a:endParaRPr>
          </a:p>
          <a:p>
            <a:pPr lvl="0"/>
            <a:r>
              <a:rPr lang="ru-RU" sz="2400" b="1" i="1" dirty="0" smtClean="0">
                <a:latin typeface="Times New Roman" pitchFamily="18" charset="0"/>
                <a:cs typeface="Times New Roman" pitchFamily="18" charset="0"/>
              </a:rPr>
              <a:t>культурно-массовые </a:t>
            </a:r>
            <a:r>
              <a:rPr lang="ru-RU" sz="2400" b="1" i="1" dirty="0">
                <a:latin typeface="Times New Roman" pitchFamily="18" charset="0"/>
                <a:cs typeface="Times New Roman" pitchFamily="18" charset="0"/>
              </a:rPr>
              <a:t>и спортивно-массовые </a:t>
            </a:r>
            <a:r>
              <a:rPr lang="ru-RU" sz="2400" b="1" i="1" dirty="0" smtClean="0">
                <a:latin typeface="Times New Roman" pitchFamily="18" charset="0"/>
                <a:cs typeface="Times New Roman" pitchFamily="18" charset="0"/>
              </a:rPr>
              <a:t>мероприятия</a:t>
            </a:r>
            <a:r>
              <a:rPr lang="ru-RU" sz="2400" b="1" i="1" dirty="0">
                <a:latin typeface="Times New Roman" pitchFamily="18" charset="0"/>
                <a:cs typeface="Times New Roman" pitchFamily="18" charset="0"/>
              </a:rPr>
              <a:t>;</a:t>
            </a:r>
            <a:endParaRPr lang="ru-RU" sz="2400" b="1" i="1" dirty="0" smtClean="0">
              <a:latin typeface="Times New Roman" pitchFamily="18" charset="0"/>
              <a:cs typeface="Times New Roman" pitchFamily="18" charset="0"/>
            </a:endParaRPr>
          </a:p>
          <a:p>
            <a:pPr lvl="0"/>
            <a:r>
              <a:rPr lang="ru-RU" sz="2400" b="1" i="1" dirty="0" smtClean="0">
                <a:latin typeface="Times New Roman" pitchFamily="18" charset="0"/>
                <a:cs typeface="Times New Roman" pitchFamily="18" charset="0"/>
              </a:rPr>
              <a:t>дисциплинарные взыскания.</a:t>
            </a:r>
          </a:p>
          <a:p>
            <a:pPr marL="0" lvl="0" indent="0">
              <a:buNone/>
            </a:pPr>
            <a:r>
              <a:rPr lang="ru-RU" sz="2400" i="1" dirty="0" smtClean="0">
                <a:latin typeface="Times New Roman" pitchFamily="18" charset="0"/>
                <a:cs typeface="Times New Roman" pitchFamily="18" charset="0"/>
              </a:rPr>
              <a:t>*Дисциплинарные </a:t>
            </a:r>
            <a:r>
              <a:rPr lang="ru-RU" sz="2400" i="1" dirty="0">
                <a:latin typeface="Times New Roman" pitchFamily="18" charset="0"/>
                <a:cs typeface="Times New Roman" pitchFamily="18" charset="0"/>
              </a:rPr>
              <a:t>нарушения, за которые </a:t>
            </a:r>
            <a:r>
              <a:rPr lang="ru-RU" sz="2400" i="1" dirty="0" smtClean="0">
                <a:latin typeface="Times New Roman" pitchFamily="18" charset="0"/>
                <a:cs typeface="Times New Roman" pitchFamily="18" charset="0"/>
              </a:rPr>
              <a:t>обучающиеся будут </a:t>
            </a:r>
            <a:r>
              <a:rPr lang="ru-RU" sz="2400" i="1" dirty="0">
                <a:latin typeface="Times New Roman" pitchFamily="18" charset="0"/>
                <a:cs typeface="Times New Roman" pitchFamily="18" charset="0"/>
              </a:rPr>
              <a:t>отчислены с программы дополнительного образования «На страже безопасности и чести</a:t>
            </a:r>
            <a:r>
              <a:rPr lang="ru-RU" sz="2400" i="1"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66755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0"/>
          </a:xfrm>
        </p:spPr>
        <p:txBody>
          <a:bodyPr>
            <a:normAutofit/>
          </a:bodyPr>
          <a:lstStyle/>
          <a:p>
            <a:r>
              <a:rPr lang="ru-RU" sz="3600" b="1" dirty="0" smtClean="0">
                <a:latin typeface="Times New Roman" pitchFamily="18" charset="0"/>
                <a:cs typeface="Times New Roman" pitchFamily="18" charset="0"/>
              </a:rPr>
              <a:t>Ожидаемые результаты</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251520" y="836712"/>
            <a:ext cx="8352928" cy="5832648"/>
          </a:xfrm>
        </p:spPr>
        <p:txBody>
          <a:bodyPr>
            <a:normAutofit fontScale="85000" lnSpcReduction="10000"/>
          </a:bodyPr>
          <a:lstStyle/>
          <a:p>
            <a:pPr marL="0" indent="0"/>
            <a:r>
              <a:rPr lang="ru-RU" sz="2800" dirty="0" smtClean="0">
                <a:latin typeface="Times New Roman" pitchFamily="18" charset="0"/>
                <a:cs typeface="Times New Roman" pitchFamily="18" charset="0"/>
              </a:rPr>
              <a:t>высокий уровень сформированных у выпускников ЛК нравственно-этических и волевых личностных качеств</a:t>
            </a:r>
          </a:p>
          <a:p>
            <a:pPr marL="0" indent="0"/>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сформированность</a:t>
            </a:r>
            <a:r>
              <a:rPr lang="ru-RU" sz="2800" dirty="0" smtClean="0">
                <a:latin typeface="Times New Roman" pitchFamily="18" charset="0"/>
                <a:cs typeface="Times New Roman" pitchFamily="18" charset="0"/>
              </a:rPr>
              <a:t> у выпускников ЛК когнитивных, ценностных и поведенческих основ выраженной гражданской позиции</a:t>
            </a:r>
          </a:p>
          <a:p>
            <a:pPr marL="0" indent="0"/>
            <a:r>
              <a:rPr lang="ru-RU" sz="2800" dirty="0" smtClean="0">
                <a:latin typeface="Times New Roman" pitchFamily="18" charset="0"/>
                <a:cs typeface="Times New Roman" pitchFamily="18" charset="0"/>
              </a:rPr>
              <a:t> мотивационная и </a:t>
            </a:r>
            <a:r>
              <a:rPr lang="ru-RU" sz="2800" dirty="0" err="1" smtClean="0">
                <a:latin typeface="Times New Roman" pitchFamily="18" charset="0"/>
                <a:cs typeface="Times New Roman" pitchFamily="18" charset="0"/>
              </a:rPr>
              <a:t>деятельностная</a:t>
            </a:r>
            <a:r>
              <a:rPr lang="ru-RU" sz="2800" dirty="0" smtClean="0">
                <a:latin typeface="Times New Roman" pitchFamily="18" charset="0"/>
                <a:cs typeface="Times New Roman" pitchFamily="18" charset="0"/>
              </a:rPr>
              <a:t> готовность выпускников ЛК к</a:t>
            </a:r>
            <a:r>
              <a:rPr lang="en-US"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нормативно заданным социальным коммуникациям и развитию (</a:t>
            </a:r>
            <a:r>
              <a:rPr lang="en-US" sz="2800" dirty="0" smtClean="0">
                <a:latin typeface="Times New Roman" pitchFamily="18" charset="0"/>
                <a:cs typeface="Times New Roman" pitchFamily="18" charset="0"/>
              </a:rPr>
              <a:t>soft-skills self-skills)</a:t>
            </a:r>
            <a:endParaRPr lang="ru-RU" sz="2800" dirty="0" smtClean="0">
              <a:latin typeface="Times New Roman" pitchFamily="18" charset="0"/>
              <a:cs typeface="Times New Roman" pitchFamily="18" charset="0"/>
            </a:endParaRPr>
          </a:p>
          <a:p>
            <a:pPr marL="0" indent="0"/>
            <a:r>
              <a:rPr lang="ru-RU" sz="2800" dirty="0" smtClean="0">
                <a:latin typeface="Times New Roman" pitchFamily="18" charset="0"/>
                <a:cs typeface="Times New Roman" pitchFamily="18" charset="0"/>
              </a:rPr>
              <a:t>  профессиональная </a:t>
            </a:r>
            <a:r>
              <a:rPr lang="ru-RU" sz="2800" dirty="0" err="1" smtClean="0">
                <a:latin typeface="Times New Roman" pitchFamily="18" charset="0"/>
                <a:cs typeface="Times New Roman" pitchFamily="18" charset="0"/>
              </a:rPr>
              <a:t>сориентированность</a:t>
            </a:r>
            <a:r>
              <a:rPr lang="ru-RU" sz="2800" dirty="0" smtClean="0">
                <a:latin typeface="Times New Roman" pitchFamily="18" charset="0"/>
                <a:cs typeface="Times New Roman" pitchFamily="18" charset="0"/>
              </a:rPr>
              <a:t> у выпускников ЛК на  виды деятельности, связанные с защитой безопасности и чести своей страны</a:t>
            </a:r>
          </a:p>
          <a:p>
            <a:pPr marL="0" indent="0"/>
            <a:r>
              <a:rPr lang="ru-RU" sz="2800" dirty="0" smtClean="0">
                <a:latin typeface="Times New Roman" pitchFamily="18" charset="0"/>
                <a:cs typeface="Times New Roman" pitchFamily="18" charset="0"/>
              </a:rPr>
              <a:t>обогащение школьной экосистемы новыми традициями и способами гражданско-патриотического воспитания</a:t>
            </a:r>
          </a:p>
          <a:p>
            <a:pPr marL="0" indent="0"/>
            <a:r>
              <a:rPr lang="ru-RU" sz="2800" dirty="0" smtClean="0">
                <a:latin typeface="Times New Roman" pitchFamily="18" charset="0"/>
                <a:cs typeface="Times New Roman" pitchFamily="18" charset="0"/>
              </a:rPr>
              <a:t>освоение педагогами школы новых видов педагогического действия в области воспитательной работы (в том числе цифрового формата, включая </a:t>
            </a:r>
            <a:r>
              <a:rPr lang="ru-RU" sz="2800" dirty="0" err="1" smtClean="0">
                <a:latin typeface="Times New Roman" pitchFamily="18" charset="0"/>
                <a:cs typeface="Times New Roman" pitchFamily="18" charset="0"/>
              </a:rPr>
              <a:t>киберсоциализацию</a:t>
            </a:r>
            <a:r>
              <a:rPr lang="ru-RU" sz="2800" dirty="0" smtClean="0">
                <a:latin typeface="Times New Roman" pitchFamily="18" charset="0"/>
                <a:cs typeface="Times New Roman" pitchFamily="18" charset="0"/>
              </a:rPr>
              <a:t>)</a:t>
            </a:r>
          </a:p>
          <a:p>
            <a:pPr marL="0" indent="0">
              <a:buNone/>
            </a:pPr>
            <a:endParaRPr lang="ru-RU" sz="3100" dirty="0" smtClean="0"/>
          </a:p>
          <a:p>
            <a:pPr marL="0" indent="0"/>
            <a:endParaRPr lang="ru-RU" sz="3400" dirty="0" smtClean="0"/>
          </a:p>
          <a:p>
            <a:pPr marL="0" indent="0">
              <a:buNone/>
            </a:pPr>
            <a:endParaRPr lang="ru-RU" sz="3400" dirty="0" smtClean="0"/>
          </a:p>
          <a:p>
            <a:pPr marL="0" indent="0"/>
            <a:endParaRPr lang="ru-RU" sz="3400" dirty="0" smtClean="0"/>
          </a:p>
          <a:p>
            <a:pPr marL="0" indent="0"/>
            <a:endParaRPr lang="ru-RU" dirty="0"/>
          </a:p>
        </p:txBody>
      </p:sp>
    </p:spTree>
    <p:extLst>
      <p:ext uri="{BB962C8B-B14F-4D97-AF65-F5344CB8AC3E}">
        <p14:creationId xmlns:p14="http://schemas.microsoft.com/office/powerpoint/2010/main" val="2220736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Занятие по курсу внеурочной занятости </a:t>
            </a:r>
            <a:br>
              <a:rPr lang="ru-RU" sz="3200" dirty="0" smtClean="0"/>
            </a:br>
            <a:r>
              <a:rPr lang="ru-RU" sz="3200" dirty="0" smtClean="0"/>
              <a:t>«Самбо»</a:t>
            </a:r>
            <a:endParaRPr lang="ru-RU" sz="3200" dirty="0"/>
          </a:p>
        </p:txBody>
      </p:sp>
      <p:pic>
        <p:nvPicPr>
          <p:cNvPr id="3074" name="Picture 2" descr="E:\для выступления\11.JPG"/>
          <p:cNvPicPr>
            <a:picLocks noGrp="1" noChangeAspect="1" noChangeArrowheads="1"/>
          </p:cNvPicPr>
          <p:nvPr>
            <p:ph idx="1"/>
          </p:nvPr>
        </p:nvPicPr>
        <p:blipFill>
          <a:blip r:embed="rId2" cstate="print"/>
          <a:stretch>
            <a:fillRect/>
          </a:stretch>
        </p:blipFill>
        <p:spPr bwMode="auto">
          <a:xfrm>
            <a:off x="873529" y="1737360"/>
            <a:ext cx="6787342" cy="4526280"/>
          </a:xfrm>
          <a:prstGeom prst="rect">
            <a:avLst/>
          </a:prstGeom>
          <a:noFill/>
        </p:spPr>
      </p:pic>
    </p:spTree>
    <p:extLst>
      <p:ext uri="{BB962C8B-B14F-4D97-AF65-F5344CB8AC3E}">
        <p14:creationId xmlns:p14="http://schemas.microsoft.com/office/powerpoint/2010/main" val="82879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288032"/>
          </a:xfrm>
        </p:spPr>
        <p:txBody>
          <a:bodyPr>
            <a:normAutofit fontScale="90000"/>
          </a:bodyPr>
          <a:lstStyle/>
          <a:p>
            <a:pPr algn="ctr"/>
            <a:endParaRPr lang="ru-RU" sz="3200" b="1" i="1"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556792"/>
            <a:ext cx="3024336" cy="389734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1574443"/>
            <a:ext cx="4607000" cy="3862038"/>
          </a:xfrm>
          <a:prstGeom prst="rect">
            <a:avLst/>
          </a:prstGeom>
        </p:spPr>
      </p:pic>
    </p:spTree>
    <p:extLst>
      <p:ext uri="{BB962C8B-B14F-4D97-AF65-F5344CB8AC3E}">
        <p14:creationId xmlns:p14="http://schemas.microsoft.com/office/powerpoint/2010/main" val="3069376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Занятие по курсу внеурочной занятости</a:t>
            </a:r>
            <a:br>
              <a:rPr lang="ru-RU" sz="3600" dirty="0" smtClean="0"/>
            </a:br>
            <a:r>
              <a:rPr lang="ru-RU" sz="3600" dirty="0" smtClean="0"/>
              <a:t>«Тактико-специальная подготовка</a:t>
            </a:r>
            <a:r>
              <a:rPr lang="ru-RU" dirty="0" smtClean="0"/>
              <a:t>»</a:t>
            </a:r>
            <a:endParaRPr lang="ru-RU" dirty="0"/>
          </a:p>
        </p:txBody>
      </p:sp>
      <p:pic>
        <p:nvPicPr>
          <p:cNvPr id="4098" name="Picture 2" descr="E:\для выступления\14.jpg"/>
          <p:cNvPicPr>
            <a:picLocks noGrp="1" noChangeAspect="1" noChangeArrowheads="1"/>
          </p:cNvPicPr>
          <p:nvPr>
            <p:ph idx="1"/>
          </p:nvPr>
        </p:nvPicPr>
        <p:blipFill>
          <a:blip r:embed="rId2" cstate="print"/>
          <a:stretch>
            <a:fillRect/>
          </a:stretch>
        </p:blipFill>
        <p:spPr bwMode="auto">
          <a:xfrm>
            <a:off x="2569325" y="1737360"/>
            <a:ext cx="3395749" cy="45262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t>Постановка детского спектакля «А зори здесь тихие»</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8800"/>
            <a:ext cx="7427168" cy="475252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Подготовка к региональному этапу </a:t>
            </a:r>
            <a:br>
              <a:rPr lang="ru-RU" sz="3200" dirty="0" smtClean="0"/>
            </a:br>
            <a:r>
              <a:rPr lang="ru-RU" sz="3200" dirty="0" smtClean="0"/>
              <a:t>военно-спортивной игры «Зарница»</a:t>
            </a:r>
            <a:endParaRPr lang="ru-RU" sz="3200" dirty="0"/>
          </a:p>
        </p:txBody>
      </p:sp>
      <p:pic>
        <p:nvPicPr>
          <p:cNvPr id="2050" name="Picture 2" descr="E:\для выступления\13.JPG"/>
          <p:cNvPicPr>
            <a:picLocks noGrp="1" noChangeAspect="1" noChangeArrowheads="1"/>
          </p:cNvPicPr>
          <p:nvPr>
            <p:ph idx="1"/>
          </p:nvPr>
        </p:nvPicPr>
        <p:blipFill>
          <a:blip r:embed="rId2" cstate="print"/>
          <a:stretch>
            <a:fillRect/>
          </a:stretch>
        </p:blipFill>
        <p:spPr bwMode="auto">
          <a:xfrm>
            <a:off x="873529" y="1737360"/>
            <a:ext cx="6787342" cy="452628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Занятие по курсу дополнительного образования «Шахматы»</a:t>
            </a:r>
            <a:endParaRPr lang="ru-RU" sz="3200" dirty="0"/>
          </a:p>
        </p:txBody>
      </p:sp>
      <p:pic>
        <p:nvPicPr>
          <p:cNvPr id="6146" name="Picture 2"/>
          <p:cNvPicPr>
            <a:picLocks noGrp="1" noChangeAspect="1" noChangeArrowheads="1"/>
          </p:cNvPicPr>
          <p:nvPr>
            <p:ph idx="1"/>
          </p:nvPr>
        </p:nvPicPr>
        <p:blipFill>
          <a:blip r:embed="rId2" cstate="print"/>
          <a:stretch>
            <a:fillRect/>
          </a:stretch>
        </p:blipFill>
        <p:spPr bwMode="auto">
          <a:xfrm>
            <a:off x="873529" y="1737360"/>
            <a:ext cx="6787342" cy="452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ru-RU" sz="3200" dirty="0" smtClean="0"/>
              <a:t>Высадка деревьев на «Аллею памяти» посвященной 75-ой годовщине </a:t>
            </a:r>
            <a:br>
              <a:rPr lang="ru-RU" sz="3200" dirty="0" smtClean="0"/>
            </a:br>
            <a:r>
              <a:rPr lang="ru-RU" sz="3200" dirty="0" smtClean="0"/>
              <a:t>Великой Победы</a:t>
            </a:r>
            <a:endParaRPr lang="ru-RU" sz="3200" dirty="0"/>
          </a:p>
        </p:txBody>
      </p:sp>
      <p:pic>
        <p:nvPicPr>
          <p:cNvPr id="7170" name="Picture 2" descr="E:\для выступления\7.JPG"/>
          <p:cNvPicPr>
            <a:picLocks noGrp="1" noChangeAspect="1" noChangeArrowheads="1"/>
          </p:cNvPicPr>
          <p:nvPr>
            <p:ph idx="1"/>
          </p:nvPr>
        </p:nvPicPr>
        <p:blipFill>
          <a:blip r:embed="rId2" cstate="print"/>
          <a:stretch>
            <a:fillRect/>
          </a:stretch>
        </p:blipFill>
        <p:spPr bwMode="auto">
          <a:xfrm>
            <a:off x="873529" y="1737360"/>
            <a:ext cx="6787342" cy="4526280"/>
          </a:xfrm>
          <a:prstGeom prst="rect">
            <a:avLst/>
          </a:prstGeom>
          <a:noFill/>
        </p:spPr>
      </p:pic>
    </p:spTree>
    <p:extLst>
      <p:ext uri="{BB962C8B-B14F-4D97-AF65-F5344CB8AC3E}">
        <p14:creationId xmlns:p14="http://schemas.microsoft.com/office/powerpoint/2010/main" val="24620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2736304"/>
          </a:xfrm>
        </p:spPr>
        <p:txBody>
          <a:bodyPr>
            <a:normAutofit/>
          </a:bodyPr>
          <a:lstStyle/>
          <a:p>
            <a:r>
              <a:rPr lang="ru-RU" sz="2000" dirty="0"/>
              <a:t/>
            </a:r>
            <a:br>
              <a:rPr lang="ru-RU" sz="2000" dirty="0"/>
            </a:br>
            <a:endParaRPr lang="ru-RU" sz="2000" dirty="0"/>
          </a:p>
        </p:txBody>
      </p:sp>
      <p:sp>
        <p:nvSpPr>
          <p:cNvPr id="3" name="Объект 2"/>
          <p:cNvSpPr>
            <a:spLocks noGrp="1"/>
          </p:cNvSpPr>
          <p:nvPr>
            <p:ph idx="1"/>
          </p:nvPr>
        </p:nvSpPr>
        <p:spPr>
          <a:xfrm>
            <a:off x="457200" y="908720"/>
            <a:ext cx="8219256" cy="5217443"/>
          </a:xfrm>
        </p:spPr>
        <p:txBody>
          <a:bodyPr/>
          <a:lstStyle/>
          <a:p>
            <a:pPr algn="ctr"/>
            <a:endParaRPr lang="ru-RU" dirty="0" smtClean="0"/>
          </a:p>
          <a:p>
            <a:pPr marL="0" indent="0" algn="ctr">
              <a:buNone/>
            </a:pPr>
            <a:r>
              <a:rPr lang="ru-RU" sz="4400" b="1" dirty="0" smtClean="0"/>
              <a:t>БЛАГОДАРЮ</a:t>
            </a:r>
          </a:p>
          <a:p>
            <a:pPr marL="0" indent="0" algn="ctr">
              <a:buNone/>
            </a:pPr>
            <a:r>
              <a:rPr lang="ru-RU" sz="4400" b="1" dirty="0" smtClean="0"/>
              <a:t> за внимание!</a:t>
            </a:r>
          </a:p>
          <a:p>
            <a:pPr marL="0" indent="0" algn="ctr">
              <a:buNone/>
            </a:pPr>
            <a:endParaRPr lang="ru-RU" b="1" dirty="0" smtClean="0"/>
          </a:p>
          <a:p>
            <a:pPr algn="ctr">
              <a:buNone/>
            </a:pPr>
            <a:r>
              <a:rPr lang="ru-RU" sz="2400" dirty="0" smtClean="0"/>
              <a:t>Кирилл Алексеевич </a:t>
            </a:r>
            <a:r>
              <a:rPr lang="ru-RU" sz="2400" dirty="0" err="1" smtClean="0"/>
              <a:t>Смышляев</a:t>
            </a:r>
            <a:r>
              <a:rPr lang="ru-RU" sz="2400" dirty="0" smtClean="0"/>
              <a:t>,</a:t>
            </a:r>
          </a:p>
          <a:p>
            <a:pPr algn="ctr">
              <a:buNone/>
            </a:pPr>
            <a:r>
              <a:rPr lang="ru-RU" sz="2400" i="1" dirty="0" smtClean="0"/>
              <a:t>Руководитель муниципального Центра по противодействию </a:t>
            </a:r>
            <a:r>
              <a:rPr lang="ru-RU" sz="2400" i="1" dirty="0" err="1" smtClean="0"/>
              <a:t>радикализации</a:t>
            </a:r>
            <a:r>
              <a:rPr lang="ru-RU" sz="2400" i="1" dirty="0" smtClean="0"/>
              <a:t> молодежи</a:t>
            </a:r>
            <a:endParaRPr lang="ru-RU" sz="2400" i="1" dirty="0" smtClean="0"/>
          </a:p>
          <a:p>
            <a:pPr marL="0" indent="0" algn="ctr">
              <a:buNone/>
            </a:pPr>
            <a:endParaRPr lang="ru-RU" b="1" dirty="0"/>
          </a:p>
        </p:txBody>
      </p:sp>
    </p:spTree>
    <p:extLst>
      <p:ext uri="{BB962C8B-B14F-4D97-AF65-F5344CB8AC3E}">
        <p14:creationId xmlns:p14="http://schemas.microsoft.com/office/powerpoint/2010/main" val="2030228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7931224" cy="720080"/>
          </a:xfrm>
        </p:spPr>
        <p:txBody>
          <a:bodyPr>
            <a:noAutofit/>
          </a:bodyPr>
          <a:lstStyle/>
          <a:p>
            <a:pPr algn="ctr"/>
            <a:r>
              <a:rPr lang="ru-RU" sz="4800" b="1" dirty="0" smtClean="0">
                <a:latin typeface="Times New Roman" pitchFamily="18" charset="0"/>
                <a:cs typeface="Times New Roman" pitchFamily="18" charset="0"/>
              </a:rPr>
              <a:t>Формы радикализма</a:t>
            </a:r>
            <a:endParaRPr lang="ru-RU" sz="4800" b="1" dirty="0">
              <a:latin typeface="Times New Roman" pitchFamily="18" charset="0"/>
              <a:cs typeface="Times New Roman" pitchFamily="18" charset="0"/>
            </a:endParaRPr>
          </a:p>
        </p:txBody>
      </p:sp>
      <p:sp>
        <p:nvSpPr>
          <p:cNvPr id="3" name="Объект 2"/>
          <p:cNvSpPr>
            <a:spLocks noGrp="1"/>
          </p:cNvSpPr>
          <p:nvPr>
            <p:ph idx="1"/>
          </p:nvPr>
        </p:nvSpPr>
        <p:spPr>
          <a:xfrm>
            <a:off x="251520" y="404664"/>
            <a:ext cx="8435280" cy="6336704"/>
          </a:xfrm>
        </p:spPr>
        <p:txBody>
          <a:bodyPr>
            <a:normAutofit fontScale="92500" lnSpcReduction="10000"/>
          </a:bodyPr>
          <a:lstStyle/>
          <a:p>
            <a:endParaRPr lang="ru-RU" sz="2400" dirty="0" smtClean="0">
              <a:latin typeface="Times New Roman" pitchFamily="18" charset="0"/>
              <a:cs typeface="Times New Roman" pitchFamily="18" charset="0"/>
            </a:endParaRPr>
          </a:p>
          <a:p>
            <a:pPr marL="114300" indent="0" algn="ctr">
              <a:buNone/>
            </a:pPr>
            <a:r>
              <a:rPr lang="ru-RU" sz="2800" dirty="0" smtClean="0">
                <a:latin typeface="Times New Roman" pitchFamily="18" charset="0"/>
                <a:cs typeface="Times New Roman" pitchFamily="18" charset="0"/>
              </a:rPr>
              <a:t>                                                 Радикализм</a:t>
            </a: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                                               Фанатизм</a:t>
            </a: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pPr algn="ctr"/>
            <a:endParaRPr lang="ru-RU" sz="28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                                                Экстремизм</a:t>
            </a:r>
          </a:p>
          <a:p>
            <a:endParaRPr lang="ru-RU" sz="2800" dirty="0" smtClean="0">
              <a:latin typeface="Times New Roman" pitchFamily="18" charset="0"/>
              <a:cs typeface="Times New Roman" pitchFamily="18" charset="0"/>
            </a:endParaRPr>
          </a:p>
          <a:p>
            <a:endParaRPr lang="ru-RU" sz="2800" dirty="0" smtClean="0">
              <a:latin typeface="Times New Roman" pitchFamily="18" charset="0"/>
              <a:cs typeface="Times New Roman" pitchFamily="18" charset="0"/>
            </a:endParaRPr>
          </a:p>
          <a:p>
            <a:pPr algn="ctr"/>
            <a:endParaRPr lang="ru-RU" sz="2800" i="1" dirty="0" smtClean="0">
              <a:latin typeface="Times New Roman" pitchFamily="18" charset="0"/>
              <a:cs typeface="Times New Roman" pitchFamily="18" charset="0"/>
            </a:endParaRPr>
          </a:p>
          <a:p>
            <a:pPr marL="114300" indent="0" algn="ctr">
              <a:buNone/>
            </a:pPr>
            <a:r>
              <a:rPr lang="ru-RU" sz="2800" dirty="0" smtClean="0">
                <a:latin typeface="Times New Roman" pitchFamily="18" charset="0"/>
                <a:cs typeface="Times New Roman" pitchFamily="18" charset="0"/>
              </a:rPr>
              <a:t>                                                  Терроризм</a:t>
            </a:r>
          </a:p>
          <a:p>
            <a:endParaRPr lang="en-US" sz="2400" i="1" dirty="0" smtClean="0">
              <a:latin typeface="Times New Roman" pitchFamily="18" charset="0"/>
              <a:cs typeface="Times New Roman" pitchFamily="18" charset="0"/>
            </a:endParaRPr>
          </a:p>
        </p:txBody>
      </p:sp>
      <p:sp>
        <p:nvSpPr>
          <p:cNvPr id="4" name="Стрелка вниз 3"/>
          <p:cNvSpPr/>
          <p:nvPr/>
        </p:nvSpPr>
        <p:spPr>
          <a:xfrm>
            <a:off x="5842511" y="1362468"/>
            <a:ext cx="136815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5842511" y="3162668"/>
            <a:ext cx="136815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5842511" y="4946216"/>
            <a:ext cx="136815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21" y="1808407"/>
            <a:ext cx="4799325" cy="3711860"/>
          </a:xfrm>
          <a:prstGeom prst="rect">
            <a:avLst/>
          </a:prstGeom>
        </p:spPr>
      </p:pic>
    </p:spTree>
    <p:extLst>
      <p:ext uri="{BB962C8B-B14F-4D97-AF65-F5344CB8AC3E}">
        <p14:creationId xmlns:p14="http://schemas.microsoft.com/office/powerpoint/2010/main" val="4009365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6"/>
            <a:ext cx="8460432" cy="1224136"/>
          </a:xfrm>
        </p:spPr>
        <p:txBody>
          <a:bodyPr>
            <a:normAutofit/>
          </a:bodyPr>
          <a:lstStyle/>
          <a:p>
            <a:pPr algn="ctr"/>
            <a:r>
              <a:rPr lang="ru-RU" sz="4000" b="1" dirty="0" smtClean="0"/>
              <a:t>Основные виды радикализма</a:t>
            </a:r>
            <a:r>
              <a:rPr lang="ru-RU" sz="1400" dirty="0"/>
              <a:t/>
            </a:r>
            <a:br>
              <a:rPr lang="ru-RU" sz="1400" dirty="0"/>
            </a:br>
            <a:endParaRPr lang="ru-RU" sz="1400" dirty="0"/>
          </a:p>
        </p:txBody>
      </p:sp>
      <p:sp>
        <p:nvSpPr>
          <p:cNvPr id="3" name="Объект 2"/>
          <p:cNvSpPr>
            <a:spLocks noGrp="1"/>
          </p:cNvSpPr>
          <p:nvPr>
            <p:ph idx="1"/>
          </p:nvPr>
        </p:nvSpPr>
        <p:spPr>
          <a:xfrm>
            <a:off x="-180528" y="836712"/>
            <a:ext cx="8856984" cy="5904656"/>
          </a:xfrm>
        </p:spPr>
        <p:txBody>
          <a:bodyPr>
            <a:normAutofit/>
          </a:bodyPr>
          <a:lstStyle/>
          <a:p>
            <a:pPr marL="114300" indent="0">
              <a:buNone/>
            </a:pPr>
            <a:endParaRPr lang="ru-RU" sz="2800" dirty="0" smtClean="0"/>
          </a:p>
          <a:p>
            <a:endParaRPr lang="ru-RU" sz="2800" dirty="0" smtClean="0"/>
          </a:p>
          <a:p>
            <a:endParaRPr lang="ru-RU" sz="2800" dirty="0" smtClean="0"/>
          </a:p>
          <a:p>
            <a:r>
              <a:rPr lang="ru-RU" sz="2400" dirty="0" smtClean="0"/>
              <a:t>Национальный</a:t>
            </a:r>
          </a:p>
          <a:p>
            <a:r>
              <a:rPr lang="ru-RU" sz="2400" dirty="0" smtClean="0"/>
              <a:t>Религиозный</a:t>
            </a:r>
          </a:p>
          <a:p>
            <a:r>
              <a:rPr lang="ru-RU" sz="2400" dirty="0" smtClean="0"/>
              <a:t>Политический</a:t>
            </a:r>
            <a:endParaRPr lang="ru-RU" sz="2400" dirty="0"/>
          </a:p>
          <a:p>
            <a:r>
              <a:rPr lang="ru-RU" sz="2400" dirty="0"/>
              <a:t>Г</a:t>
            </a:r>
            <a:r>
              <a:rPr lang="ru-RU" sz="2400" dirty="0" smtClean="0"/>
              <a:t>ендерный </a:t>
            </a:r>
          </a:p>
          <a:p>
            <a:r>
              <a:rPr lang="ru-RU" sz="2400" dirty="0" smtClean="0"/>
              <a:t>Личностно-эгоцентричный</a:t>
            </a:r>
          </a:p>
          <a:p>
            <a:endParaRPr lang="ru-RU"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48680"/>
            <a:ext cx="3328370" cy="187220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980" y="548680"/>
            <a:ext cx="3347864" cy="188317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683039"/>
            <a:ext cx="3759098" cy="211449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3194" y="4667764"/>
            <a:ext cx="3368678" cy="2121202"/>
          </a:xfrm>
          <a:prstGeom prst="rect">
            <a:avLst/>
          </a:prstGeom>
        </p:spPr>
      </p:pic>
    </p:spTree>
    <p:extLst>
      <p:ext uri="{BB962C8B-B14F-4D97-AF65-F5344CB8AC3E}">
        <p14:creationId xmlns:p14="http://schemas.microsoft.com/office/powerpoint/2010/main" val="4029038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5416"/>
            <a:ext cx="8077200" cy="1296144"/>
          </a:xfrm>
        </p:spPr>
        <p:txBody>
          <a:bodyPr/>
          <a:lstStyle/>
          <a:p>
            <a:pPr algn="ctr"/>
            <a:r>
              <a:rPr lang="ru-RU" b="1" dirty="0" smtClean="0"/>
              <a:t>Радикалистские настроения</a:t>
            </a:r>
            <a:r>
              <a:rPr lang="ru-RU" dirty="0" smtClean="0"/>
              <a:t> </a:t>
            </a:r>
            <a:endParaRPr lang="ru-RU" dirty="0"/>
          </a:p>
        </p:txBody>
      </p:sp>
      <p:sp>
        <p:nvSpPr>
          <p:cNvPr id="3" name="Объект 2"/>
          <p:cNvSpPr>
            <a:spLocks noGrp="1"/>
          </p:cNvSpPr>
          <p:nvPr>
            <p:ph idx="1"/>
          </p:nvPr>
        </p:nvSpPr>
        <p:spPr>
          <a:xfrm>
            <a:off x="457200" y="764704"/>
            <a:ext cx="7355160" cy="3888432"/>
          </a:xfrm>
        </p:spPr>
        <p:txBody>
          <a:bodyPr>
            <a:normAutofit/>
          </a:bodyPr>
          <a:lstStyle/>
          <a:p>
            <a:pPr marL="114300" indent="0" algn="ctr">
              <a:buNone/>
            </a:pPr>
            <a:r>
              <a:rPr lang="ru-RU" sz="2800" dirty="0"/>
              <a:t>система взглядов и эмоциональных состояний (</a:t>
            </a:r>
            <a:r>
              <a:rPr lang="ru-RU" sz="2800" i="1" dirty="0"/>
              <a:t>протест, нигилизм, агрессивность, враждебность к иному</a:t>
            </a:r>
            <a:r>
              <a:rPr lang="ru-RU" sz="2800" dirty="0"/>
              <a:t>) экстремистской </a:t>
            </a:r>
            <a:r>
              <a:rPr lang="ru-RU" sz="2800" dirty="0" smtClean="0"/>
              <a:t>направленности</a:t>
            </a:r>
          </a:p>
          <a:p>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552" y="2563431"/>
            <a:ext cx="4104456" cy="2462039"/>
          </a:xfrm>
          <a:prstGeom prst="rect">
            <a:avLst/>
          </a:prstGeom>
        </p:spPr>
      </p:pic>
      <p:sp>
        <p:nvSpPr>
          <p:cNvPr id="5" name="Прямоугольник 4"/>
          <p:cNvSpPr/>
          <p:nvPr/>
        </p:nvSpPr>
        <p:spPr>
          <a:xfrm>
            <a:off x="89756" y="5012564"/>
            <a:ext cx="7897688" cy="1738874"/>
          </a:xfrm>
          <a:prstGeom prst="rect">
            <a:avLst/>
          </a:prstGeom>
        </p:spPr>
        <p:txBody>
          <a:bodyPr wrap="square">
            <a:spAutoFit/>
          </a:bodyPr>
          <a:lstStyle/>
          <a:p>
            <a:pPr algn="ctr">
              <a:lnSpc>
                <a:spcPct val="107000"/>
              </a:lnSpc>
              <a:spcAft>
                <a:spcPts val="800"/>
              </a:spcAft>
            </a:pPr>
            <a:r>
              <a:rPr lang="ru-RU" sz="2400" b="1" dirty="0" err="1" smtClean="0">
                <a:latin typeface="Calibri (Основной текст)"/>
                <a:ea typeface="Calibri" panose="020F0502020204030204" pitchFamily="34" charset="0"/>
                <a:cs typeface="Calibri" panose="020F0502020204030204" pitchFamily="34" charset="0"/>
              </a:rPr>
              <a:t>Радикализация</a:t>
            </a:r>
            <a:r>
              <a:rPr lang="ru-RU" sz="2400" dirty="0" smtClean="0">
                <a:latin typeface="Calibri (Основной текст)"/>
                <a:ea typeface="Calibri" panose="020F0502020204030204" pitchFamily="34" charset="0"/>
                <a:cs typeface="Calibri" panose="020F0502020204030204" pitchFamily="34" charset="0"/>
              </a:rPr>
              <a:t> молодежи –</a:t>
            </a:r>
            <a:r>
              <a:rPr lang="ru-RU" sz="2400" dirty="0">
                <a:latin typeface="Calibri (Основной текст)"/>
                <a:ea typeface="Calibri" panose="020F0502020204030204" pitchFamily="34" charset="0"/>
                <a:cs typeface="Calibri" panose="020F0502020204030204" pitchFamily="34" charset="0"/>
              </a:rPr>
              <a:t> </a:t>
            </a:r>
            <a:r>
              <a:rPr lang="ru-RU" sz="2400" dirty="0" smtClean="0">
                <a:latin typeface="Calibri (Основной текст)"/>
                <a:ea typeface="Calibri" panose="020F0502020204030204" pitchFamily="34" charset="0"/>
                <a:cs typeface="Calibri" panose="020F0502020204030204" pitchFamily="34" charset="0"/>
              </a:rPr>
              <a:t>процесс </a:t>
            </a:r>
            <a:r>
              <a:rPr lang="ru-RU" sz="2400" dirty="0">
                <a:latin typeface="Calibri (Основной текст)"/>
                <a:ea typeface="Calibri" panose="020F0502020204030204" pitchFamily="34" charset="0"/>
                <a:cs typeface="Calibri" panose="020F0502020204030204" pitchFamily="34" charset="0"/>
              </a:rPr>
              <a:t>распространения радикальных идей в молодежной среде и закрепление их в сознании молодых людей как стиля </a:t>
            </a:r>
            <a:r>
              <a:rPr lang="ru-RU" sz="2800" dirty="0">
                <a:latin typeface="Calibri (Основной текст)"/>
                <a:ea typeface="Calibri" panose="020F0502020204030204" pitchFamily="34" charset="0"/>
                <a:cs typeface="Calibri" panose="020F0502020204030204" pitchFamily="34" charset="0"/>
              </a:rPr>
              <a:t>мышления и </a:t>
            </a:r>
            <a:r>
              <a:rPr lang="ru-RU" sz="2800" dirty="0" smtClean="0">
                <a:latin typeface="Calibri (Основной текст)"/>
                <a:ea typeface="Calibri" panose="020F0502020204030204" pitchFamily="34" charset="0"/>
                <a:cs typeface="Calibri" panose="020F0502020204030204" pitchFamily="34" charset="0"/>
              </a:rPr>
              <a:t>поведения</a:t>
            </a:r>
            <a:endParaRPr lang="ru-RU" sz="2800" dirty="0">
              <a:effectLst/>
              <a:latin typeface="Calibri (Основной текст)"/>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478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2776"/>
          </a:xfrm>
        </p:spPr>
        <p:txBody>
          <a:bodyPr>
            <a:noAutofit/>
          </a:bodyPr>
          <a:lstStyle/>
          <a:p>
            <a:pPr algn="ctr"/>
            <a:r>
              <a:rPr lang="ru-RU" sz="4400" dirty="0" smtClean="0"/>
              <a:t>Психологическая природа </a:t>
            </a:r>
            <a:r>
              <a:rPr lang="ru-RU" sz="4400" dirty="0"/>
              <a:t>радикалистских настроений</a:t>
            </a:r>
            <a:endParaRPr lang="ru-RU" sz="4400" b="1" dirty="0">
              <a:latin typeface="Times New Roman" pitchFamily="18" charset="0"/>
              <a:cs typeface="Times New Roman" pitchFamily="18" charset="0"/>
            </a:endParaRPr>
          </a:p>
        </p:txBody>
      </p:sp>
      <p:sp>
        <p:nvSpPr>
          <p:cNvPr id="3" name="Объект 2"/>
          <p:cNvSpPr>
            <a:spLocks noGrp="1"/>
          </p:cNvSpPr>
          <p:nvPr>
            <p:ph idx="1"/>
          </p:nvPr>
        </p:nvSpPr>
        <p:spPr>
          <a:xfrm>
            <a:off x="107504" y="1268760"/>
            <a:ext cx="8388424" cy="5400600"/>
          </a:xfrm>
        </p:spPr>
        <p:txBody>
          <a:bodyPr>
            <a:normAutofit fontScale="55000" lnSpcReduction="20000"/>
          </a:bodyPr>
          <a:lstStyle/>
          <a:p>
            <a:pPr algn="just"/>
            <a:endParaRPr lang="ru-RU" dirty="0" smtClean="0">
              <a:latin typeface="Times New Roman" pitchFamily="18" charset="0"/>
              <a:cs typeface="Times New Roman" pitchFamily="18" charset="0"/>
            </a:endParaRPr>
          </a:p>
          <a:p>
            <a:pPr lvl="0" algn="just"/>
            <a:endParaRPr lang="ru-RU" sz="5100" dirty="0" smtClean="0"/>
          </a:p>
          <a:p>
            <a:pPr lvl="0" algn="just"/>
            <a:r>
              <a:rPr lang="ru-RU" sz="5100" dirty="0" smtClean="0"/>
              <a:t>индивидуальность подростка</a:t>
            </a:r>
          </a:p>
          <a:p>
            <a:pPr lvl="0" algn="just"/>
            <a:endParaRPr lang="ru-RU" sz="5100" dirty="0" smtClean="0"/>
          </a:p>
          <a:p>
            <a:pPr lvl="0" algn="just"/>
            <a:r>
              <a:rPr lang="ru-RU" sz="5100" dirty="0" smtClean="0"/>
              <a:t>психическое </a:t>
            </a:r>
            <a:r>
              <a:rPr lang="ru-RU" sz="5100" dirty="0"/>
              <a:t>здоровье, психологические </a:t>
            </a:r>
            <a:r>
              <a:rPr lang="ru-RU" sz="5100" dirty="0" smtClean="0"/>
              <a:t>травмы</a:t>
            </a:r>
          </a:p>
          <a:p>
            <a:pPr lvl="0" algn="just"/>
            <a:endParaRPr lang="ru-RU" sz="5100" dirty="0"/>
          </a:p>
          <a:p>
            <a:pPr lvl="0" algn="just"/>
            <a:r>
              <a:rPr lang="ru-RU" sz="5100" dirty="0" smtClean="0"/>
              <a:t>семья</a:t>
            </a:r>
          </a:p>
          <a:p>
            <a:pPr lvl="0" algn="just"/>
            <a:endParaRPr lang="ru-RU" sz="5100" dirty="0" smtClean="0"/>
          </a:p>
          <a:p>
            <a:pPr lvl="0" algn="just"/>
            <a:r>
              <a:rPr lang="ru-RU" sz="5100" dirty="0" err="1" smtClean="0"/>
              <a:t>самореализованность</a:t>
            </a:r>
            <a:endParaRPr lang="ru-RU" sz="5100" dirty="0" smtClean="0"/>
          </a:p>
          <a:p>
            <a:pPr lvl="0" algn="just"/>
            <a:endParaRPr lang="ru-RU" sz="5100" dirty="0" smtClean="0"/>
          </a:p>
          <a:p>
            <a:pPr lvl="0" algn="just"/>
            <a:r>
              <a:rPr lang="ru-RU" sz="5100" dirty="0" smtClean="0"/>
              <a:t>самооценка </a:t>
            </a:r>
            <a:r>
              <a:rPr lang="ru-RU" sz="5100" dirty="0"/>
              <a:t>и уровень </a:t>
            </a:r>
            <a:r>
              <a:rPr lang="ru-RU" sz="5100" dirty="0" smtClean="0"/>
              <a:t>притязаний</a:t>
            </a:r>
            <a:endParaRPr lang="ru-RU" sz="5100" dirty="0"/>
          </a:p>
          <a:p>
            <a:pPr marL="114300" indent="0" algn="just">
              <a:buNone/>
            </a:pPr>
            <a:r>
              <a:rPr lang="ru-RU" sz="2800" dirty="0"/>
              <a:t/>
            </a:r>
            <a:br>
              <a:rPr lang="ru-RU" sz="2800" dirty="0"/>
            </a:br>
            <a:endParaRPr lang="ru-RU" sz="2800" dirty="0"/>
          </a:p>
        </p:txBody>
      </p:sp>
    </p:spTree>
    <p:extLst>
      <p:ext uri="{BB962C8B-B14F-4D97-AF65-F5344CB8AC3E}">
        <p14:creationId xmlns:p14="http://schemas.microsoft.com/office/powerpoint/2010/main" val="3191504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Autofit/>
          </a:bodyPr>
          <a:lstStyle/>
          <a:p>
            <a:pPr algn="ctr"/>
            <a:r>
              <a:rPr lang="ru-RU" sz="3600" dirty="0"/>
              <a:t>Ф</a:t>
            </a:r>
            <a:r>
              <a:rPr lang="ru-RU" sz="3600" dirty="0" smtClean="0"/>
              <a:t>ормы проявления радикалистских настроений</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0" y="1052736"/>
            <a:ext cx="8460432" cy="5688632"/>
          </a:xfrm>
        </p:spPr>
        <p:txBody>
          <a:bodyPr>
            <a:normAutofit lnSpcReduction="10000"/>
          </a:bodyPr>
          <a:lstStyle/>
          <a:p>
            <a:pPr marL="0" indent="0" algn="just">
              <a:buNone/>
            </a:pP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a:t>
            </a:r>
            <a:r>
              <a:rPr lang="ru-RU" sz="2800" b="1" i="1" dirty="0" smtClean="0"/>
              <a:t>О</a:t>
            </a:r>
            <a:r>
              <a:rPr lang="ru-RU" sz="2800" b="1" i="1" dirty="0" smtClean="0"/>
              <a:t>ткрытые </a:t>
            </a:r>
            <a:r>
              <a:rPr lang="ru-RU" sz="2800" b="1" i="1" dirty="0"/>
              <a:t>поведенческие </a:t>
            </a:r>
            <a:r>
              <a:rPr lang="ru-RU" sz="2800" b="1" i="1" dirty="0" smtClean="0"/>
              <a:t>формы </a:t>
            </a:r>
            <a:r>
              <a:rPr lang="ru-RU" sz="2800" dirty="0" smtClean="0"/>
              <a:t>(</a:t>
            </a:r>
            <a:r>
              <a:rPr lang="ru-RU" sz="2800" dirty="0"/>
              <a:t>протестные реакции, бунтарские выходки, вербальная и предметная агрессия, экспансия и </a:t>
            </a:r>
            <a:r>
              <a:rPr lang="ru-RU" sz="2800" dirty="0" smtClean="0"/>
              <a:t>т.п.)</a:t>
            </a:r>
          </a:p>
          <a:p>
            <a:pPr marL="0" indent="0" algn="just">
              <a:buNone/>
            </a:pPr>
            <a:r>
              <a:rPr lang="ru-RU" sz="2800" i="1" dirty="0" smtClean="0"/>
              <a:t>	</a:t>
            </a:r>
          </a:p>
          <a:p>
            <a:pPr marL="0" indent="0" algn="just">
              <a:buNone/>
            </a:pPr>
            <a:endParaRPr lang="ru-RU" sz="2800" i="1" dirty="0"/>
          </a:p>
          <a:p>
            <a:pPr marL="0" indent="0" algn="just">
              <a:buNone/>
            </a:pPr>
            <a:endParaRPr lang="ru-RU" sz="2800" i="1" dirty="0" smtClean="0"/>
          </a:p>
          <a:p>
            <a:pPr marL="0" indent="0" algn="just">
              <a:buNone/>
            </a:pPr>
            <a:endParaRPr lang="ru-RU" sz="2800" i="1" dirty="0"/>
          </a:p>
          <a:p>
            <a:pPr marL="0" indent="0" algn="just">
              <a:buNone/>
            </a:pPr>
            <a:r>
              <a:rPr lang="ru-RU" sz="2800" i="1" dirty="0" smtClean="0"/>
              <a:t>	</a:t>
            </a:r>
          </a:p>
          <a:p>
            <a:pPr marL="0" indent="0" algn="just">
              <a:buNone/>
            </a:pPr>
            <a:r>
              <a:rPr lang="ru-RU" sz="2800" b="1" i="1" dirty="0" smtClean="0"/>
              <a:t>	Скрытые поведенческие формы </a:t>
            </a:r>
            <a:r>
              <a:rPr lang="ru-RU" sz="2800" dirty="0" smtClean="0"/>
              <a:t>– </a:t>
            </a:r>
            <a:r>
              <a:rPr lang="ru-RU" sz="2800" dirty="0"/>
              <a:t>внешне </a:t>
            </a:r>
            <a:r>
              <a:rPr lang="ru-RU" sz="2800" dirty="0" smtClean="0"/>
              <a:t>все спокойно, но </a:t>
            </a:r>
            <a:r>
              <a:rPr lang="ru-RU" sz="2800" dirty="0"/>
              <a:t>в определенных средах (семья, узкий круг очень близких друзей, цифровое пространство) – все те же протестные, радикалистские </a:t>
            </a:r>
            <a:r>
              <a:rPr lang="ru-RU" sz="2800" dirty="0" smtClean="0"/>
              <a:t>самовыражения.</a:t>
            </a:r>
            <a:endParaRPr lang="ru-RU" sz="2800" dirty="0">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97801"/>
            <a:ext cx="3276320" cy="218528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41" y="2420888"/>
            <a:ext cx="3240360" cy="2162193"/>
          </a:xfrm>
          <a:prstGeom prst="rect">
            <a:avLst/>
          </a:prstGeom>
        </p:spPr>
      </p:pic>
    </p:spTree>
    <p:extLst>
      <p:ext uri="{BB962C8B-B14F-4D97-AF65-F5344CB8AC3E}">
        <p14:creationId xmlns:p14="http://schemas.microsoft.com/office/powerpoint/2010/main" val="2149000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Autofit/>
          </a:bodyPr>
          <a:lstStyle/>
          <a:p>
            <a:pPr algn="ctr"/>
            <a:r>
              <a:rPr lang="ru-RU" sz="3600" b="1" dirty="0"/>
              <a:t>С</a:t>
            </a:r>
            <a:r>
              <a:rPr lang="ru-RU" sz="3600" b="1" dirty="0" smtClean="0"/>
              <a:t>пособы </a:t>
            </a:r>
            <a:r>
              <a:rPr lang="ru-RU" sz="3600" b="1" dirty="0"/>
              <a:t>педагогической работы</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107504" y="980728"/>
            <a:ext cx="8280920" cy="5544616"/>
          </a:xfrm>
        </p:spPr>
        <p:txBody>
          <a:bodyPr>
            <a:normAutofit/>
          </a:bodyPr>
          <a:lstStyle/>
          <a:p>
            <a:r>
              <a:rPr lang="ru-RU" sz="2800" dirty="0"/>
              <a:t>работа с цифровым следом </a:t>
            </a:r>
            <a:r>
              <a:rPr lang="ru-RU" sz="2800" dirty="0" smtClean="0"/>
              <a:t>детей</a:t>
            </a:r>
          </a:p>
          <a:p>
            <a:r>
              <a:rPr lang="ru-RU" sz="2800" dirty="0"/>
              <a:t>психологическая диагностика и обнаружение скрытого психологического </a:t>
            </a:r>
            <a:r>
              <a:rPr lang="ru-RU" sz="2800" dirty="0" smtClean="0"/>
              <a:t>неблагополучия ребенка</a:t>
            </a:r>
          </a:p>
          <a:p>
            <a:r>
              <a:rPr lang="ru-RU" sz="2800" dirty="0"/>
              <a:t>профилактика </a:t>
            </a:r>
            <a:r>
              <a:rPr lang="ru-RU" sz="2800" dirty="0" err="1" smtClean="0"/>
              <a:t>буллинга</a:t>
            </a:r>
            <a:endParaRPr lang="ru-RU" sz="2800" dirty="0" smtClean="0"/>
          </a:p>
          <a:p>
            <a:r>
              <a:rPr lang="ru-RU" sz="2800" dirty="0"/>
              <a:t>формированию педагогической компетентности </a:t>
            </a:r>
            <a:r>
              <a:rPr lang="ru-RU" sz="2800" dirty="0" smtClean="0"/>
              <a:t>родителей</a:t>
            </a:r>
          </a:p>
          <a:p>
            <a:r>
              <a:rPr lang="ru-RU" sz="2800" dirty="0"/>
              <a:t>помощь школьникам в плане самоопределения и </a:t>
            </a:r>
            <a:r>
              <a:rPr lang="ru-RU" sz="2800" dirty="0" smtClean="0"/>
              <a:t>самореализации</a:t>
            </a:r>
          </a:p>
          <a:p>
            <a:r>
              <a:rPr lang="ru-RU" sz="2800" dirty="0" smtClean="0"/>
              <a:t>гражданско-патриотическое воспитание </a:t>
            </a:r>
            <a:r>
              <a:rPr lang="ru-RU" sz="2800" dirty="0"/>
              <a:t>молодежи</a:t>
            </a:r>
            <a:endParaRPr lang="ru-RU" sz="2800" dirty="0"/>
          </a:p>
        </p:txBody>
      </p:sp>
    </p:spTree>
    <p:extLst>
      <p:ext uri="{BB962C8B-B14F-4D97-AF65-F5344CB8AC3E}">
        <p14:creationId xmlns:p14="http://schemas.microsoft.com/office/powerpoint/2010/main" val="184918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036496" cy="1872208"/>
          </a:xfrm>
        </p:spPr>
        <p:txBody>
          <a:bodyPr>
            <a:normAutofit/>
          </a:bodyPr>
          <a:lstStyle/>
          <a:p>
            <a:r>
              <a:rPr lang="ru-RU" sz="3200" b="1" dirty="0" smtClean="0">
                <a:latin typeface="Times New Roman" pitchFamily="18" charset="0"/>
                <a:cs typeface="Times New Roman" pitchFamily="18" charset="0"/>
              </a:rPr>
              <a:t>Комплексная </a:t>
            </a:r>
            <a:r>
              <a:rPr lang="ru-RU" sz="3200" b="1" dirty="0" smtClean="0">
                <a:solidFill>
                  <a:srgbClr val="FF0000"/>
                </a:solidFill>
                <a:latin typeface="Times New Roman" pitchFamily="18" charset="0"/>
                <a:cs typeface="Times New Roman" pitchFamily="18" charset="0"/>
              </a:rPr>
              <a:t> </a:t>
            </a:r>
            <a:r>
              <a:rPr lang="ru-RU" sz="3200" b="1" dirty="0" smtClean="0">
                <a:latin typeface="Times New Roman" pitchFamily="18" charset="0"/>
                <a:cs typeface="Times New Roman" pitchFamily="18" charset="0"/>
              </a:rPr>
              <a:t>программа дополнительного образования «На страже безопасности и чести!»</a:t>
            </a:r>
            <a:endParaRPr lang="ru-RU" sz="32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107504" y="1844824"/>
            <a:ext cx="8208912" cy="5013176"/>
          </a:xfrm>
        </p:spPr>
        <p:txBody>
          <a:bodyPr>
            <a:normAutofit/>
          </a:bodyPr>
          <a:lstStyle/>
          <a:p>
            <a:pPr algn="just"/>
            <a:r>
              <a:rPr lang="ru-RU" sz="2800" b="1" dirty="0" smtClean="0">
                <a:latin typeface="Times New Roman" pitchFamily="18" charset="0"/>
                <a:cs typeface="Times New Roman" pitchFamily="18" charset="0"/>
              </a:rPr>
              <a:t>Цель: </a:t>
            </a:r>
            <a:r>
              <a:rPr lang="ru-RU" sz="2800" dirty="0" smtClean="0">
                <a:latin typeface="Times New Roman" pitchFamily="18" charset="0"/>
                <a:cs typeface="Times New Roman" pitchFamily="18" charset="0"/>
              </a:rPr>
              <a:t>воспитание</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высоконравственной </a:t>
            </a:r>
            <a:r>
              <a:rPr lang="ru-RU" sz="2800" dirty="0">
                <a:latin typeface="Times New Roman" pitchFamily="18" charset="0"/>
                <a:cs typeface="Times New Roman" pitchFamily="18" charset="0"/>
              </a:rPr>
              <a:t>личности, разделяющей российские традиционные духовные ценности, обладающей актуальными знаниями и умениями, способной реализовать свой потенциал в условиях современного общества, готовой к мирному созиданию и защите </a:t>
            </a:r>
            <a:r>
              <a:rPr lang="ru-RU" sz="2800" dirty="0" smtClean="0">
                <a:latin typeface="Times New Roman" pitchFamily="18" charset="0"/>
                <a:cs typeface="Times New Roman" pitchFamily="18" charset="0"/>
              </a:rPr>
              <a:t>Родины</a:t>
            </a:r>
          </a:p>
        </p:txBody>
      </p:sp>
    </p:spTree>
    <p:extLst>
      <p:ext uri="{BB962C8B-B14F-4D97-AF65-F5344CB8AC3E}">
        <p14:creationId xmlns:p14="http://schemas.microsoft.com/office/powerpoint/2010/main" val="2362355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TM04033921[[fn=Дамаск]]</Template>
  <TotalTime>728</TotalTime>
  <Words>628</Words>
  <Application>Microsoft Office PowerPoint</Application>
  <PresentationFormat>Экран (4:3)</PresentationFormat>
  <Paragraphs>423</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Calibri (Основной текст)</vt:lpstr>
      <vt:lpstr>Cambria</vt:lpstr>
      <vt:lpstr>Times New Roman</vt:lpstr>
      <vt:lpstr>Соседство</vt:lpstr>
      <vt:lpstr> управление образования АДМИНИСТРАЦИИ томского района МУНИЦИПАЛЬНОЕ  АВТОНОМНОЕ ОБЩЕОБРАЗОВАТЕЛЬНОЕ УЧРЕЖДЕНИЕ  «СПАССКАЯ СРЕДНЯЯ общеобразовательная школа»  томского района ЦЕНТР ПО ПРОТИВОДЕЙСТВИЮ РАДИКАЛИЗАЦИИ МОЛОДЕЖИ 634592, Томская область, Томский район, село Батурино, улица Цветочная, 11 телефон/факс 959-700    Практико – ориентированный семинар  «Профилактика радикалистских настроений в молодежной среде»    </vt:lpstr>
      <vt:lpstr>Презентация PowerPoint</vt:lpstr>
      <vt:lpstr>Формы радикализма</vt:lpstr>
      <vt:lpstr>Основные виды радикализма </vt:lpstr>
      <vt:lpstr>Радикалистские настроения </vt:lpstr>
      <vt:lpstr>Психологическая природа радикалистских настроений</vt:lpstr>
      <vt:lpstr>Формы проявления радикалистских настроений</vt:lpstr>
      <vt:lpstr>Способы педагогической работы</vt:lpstr>
      <vt:lpstr>Комплексная  программа дополнительного образования «На страже безопасности и чести!»</vt:lpstr>
      <vt:lpstr>Стратегические партнеры</vt:lpstr>
      <vt:lpstr>Интернат Синеутесовского филиала МАОУ  «Спасская СОШ» Томского района</vt:lpstr>
      <vt:lpstr>Режим работы лицейских классов (8-11 классы): 5-ти дневная рабочая неделя  </vt:lpstr>
      <vt:lpstr>Форма организации занятости обучающихся во внеурочное время</vt:lpstr>
      <vt:lpstr>  РАСПИСАНИЕ ДОПОЛНИТЕЛЬНЫХ ОБРАЗОВАТЕЛЬНЫХ УСЛУГ НА 2020/2021 УЧЕБНЫЙ ГОД  </vt:lpstr>
      <vt:lpstr>Презентация PowerPoint</vt:lpstr>
      <vt:lpstr>Карточка индивидуальной траектории процесса дополнительного образования Обучающегося 10 ЛА класса – ФИО РАСПИСАНИЕ НА ВТОРУЮ ЧЕТВЕРТЬ 2020/2021 УЧЕБНОГО ГОДА </vt:lpstr>
      <vt:lpstr> Рейтинговая система оценивания обучающихся по комплексной программе дополнительного образования «На стаже безопасности и чести» </vt:lpstr>
      <vt:lpstr>Ожидаемые результаты</vt:lpstr>
      <vt:lpstr>Занятие по курсу внеурочной занятости  «Самбо»</vt:lpstr>
      <vt:lpstr>Занятие по курсу внеурочной занятости «Тактико-специальная подготовка»</vt:lpstr>
      <vt:lpstr>Постановка детского спектакля «А зори здесь тихие»</vt:lpstr>
      <vt:lpstr>Подготовка к региональному этапу  военно-спортивной игры «Зарница»</vt:lpstr>
      <vt:lpstr>Занятие по курсу дополнительного образования «Шахматы»</vt:lpstr>
      <vt:lpstr>Высадка деревьев на «Аллею памяти» посвященной 75-ой годовщине  Великой Победы</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образования АДМИНИСТРАЦИИ томского района МУНИЦИПАЛЬНОЕ  АВТОНОМНОЕ ОБЩЕОБРАЗОВАТЕЛЬНОЕ УЧРЕЖДЕНИЕ  «СПАССКАЯ СРЕДНЯЯ общеобразовательная школа»  томского района 634592, Томская область, Томский район, село Батурино, улица Цветочная, 11 телефон/факс 959-700    Авторская комплексная  программа  дополнительного образования  «На страже безопасности и чести!»</dc:title>
  <dc:creator>kafedra</dc:creator>
  <cp:lastModifiedBy>Пользователь Windows</cp:lastModifiedBy>
  <cp:revision>70</cp:revision>
  <dcterms:created xsi:type="dcterms:W3CDTF">2020-10-29T08:35:24Z</dcterms:created>
  <dcterms:modified xsi:type="dcterms:W3CDTF">2021-05-20T18:25:28Z</dcterms:modified>
</cp:coreProperties>
</file>