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3" r:id="rId2"/>
    <p:sldId id="440" r:id="rId3"/>
    <p:sldId id="467" r:id="rId4"/>
    <p:sldId id="468" r:id="rId5"/>
    <p:sldId id="469" r:id="rId6"/>
    <p:sldId id="470" r:id="rId7"/>
    <p:sldId id="484" r:id="rId8"/>
    <p:sldId id="466" r:id="rId9"/>
    <p:sldId id="485" r:id="rId10"/>
    <p:sldId id="492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6" r:id="rId25"/>
    <p:sldId id="487" r:id="rId26"/>
    <p:sldId id="488" r:id="rId27"/>
    <p:sldId id="489" r:id="rId28"/>
    <p:sldId id="490" r:id="rId29"/>
    <p:sldId id="491" r:id="rId30"/>
    <p:sldId id="493" r:id="rId31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8EBF44D-6669-4333-9A0F-C8B32BEFE2EF}">
          <p14:sldIdLst>
            <p14:sldId id="363"/>
            <p14:sldId id="440"/>
            <p14:sldId id="467"/>
            <p14:sldId id="468"/>
            <p14:sldId id="469"/>
            <p14:sldId id="470"/>
            <p14:sldId id="484"/>
            <p14:sldId id="466"/>
            <p14:sldId id="485"/>
            <p14:sldId id="492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6"/>
            <p14:sldId id="487"/>
            <p14:sldId id="488"/>
            <p14:sldId id="489"/>
            <p14:sldId id="490"/>
            <p14:sldId id="491"/>
            <p14:sldId id="493"/>
          </p14:sldIdLst>
        </p14:section>
        <p14:section name="Раздел без заголовка" id="{4503DC34-9D62-4939-90A2-8679571973B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05A44"/>
    <a:srgbClr val="EA0000"/>
    <a:srgbClr val="CC0000"/>
    <a:srgbClr val="FF3300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466" autoAdjust="0"/>
  </p:normalViewPr>
  <p:slideViewPr>
    <p:cSldViewPr snapToGrid="0">
      <p:cViewPr>
        <p:scale>
          <a:sx n="70" d="100"/>
          <a:sy n="70" d="100"/>
        </p:scale>
        <p:origin x="258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640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E9BBE98-C4C8-40B8-B035-8F6B5E548B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102DFC-D3DD-4B25-A396-0A5E2F1CF19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6422D9-BD8E-4107-847F-034C6CC86915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1BA3E979-9B54-4F29-9BB7-293265045D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3A469722-273A-43EC-9381-072155165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6AE131-99EF-45E0-A856-F6287C245F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DFBE78-AD09-4AA0-9E6C-96BE876E2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A999B09-1FC6-46A7-8386-8A47BC33956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4DB03E-4D2A-486E-83E2-55D5F63D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BDD78-D253-4F30-87D5-BF7AB64EE8BC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253EE6-2522-43D3-8F2B-A3A3D2B5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DC113-7B63-4687-9F81-48DE61E7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2FB10-63E5-4912-8446-7949D58E71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738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7B15A7-4F6D-41F5-9ECF-9F8F77D9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45D0C-047A-4D32-9F6C-3432A74A7BE3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63737A-DA1C-4E63-96BC-40F5ADB0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2C8786-E63F-47E8-836D-22E0F264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0CD01-AB56-4C9A-B07A-1CFAD23F95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731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3E4808-92CC-4FD7-B8BB-D47FB0EF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69A98-89AD-4E64-9B8D-2293E07881A9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4FB57B-2DD6-4EFC-B051-C21C2BB3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D3738-BD49-4423-9F49-72305814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043D4-36EB-46DD-8CDE-1C54E72484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716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6831EF-3151-420D-A1BE-8D572D7F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0C510-2998-494E-8C29-A7A61F722212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4C790-EE3E-41B7-AF6F-3477E31F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61F5CB-B48F-4A6A-AC25-BA70CFB5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76DDA-B36B-4539-B3FE-823B36972E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28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B585CD-F267-45A7-89C3-76676781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BA51A-24AA-4852-A2F3-490C489A738B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08701A-38A2-49B2-A3AB-1F317DBD1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9E2DA8-83A1-494A-9BFA-F2135F2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E8712-BDC5-43ED-8652-C3207AFBEF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862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E4A82B8-823C-4298-8A3E-60DB3EA6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8D899-CC85-43B5-8A89-1AA13931C983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3B35167-6032-40CC-A9AE-10F821C1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EDE7AA0-253E-49E4-812C-EA43A841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881D2-33CE-4CF9-A89B-86760EBF09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98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7248C11-2B33-48A9-A1E1-9743D8BA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11996-3B16-4A94-9D1D-7298DF125979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71D5E94-AFFF-4080-945B-CD447FD5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23B0783-1344-4C11-BCB6-48F74991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42A48-74CB-48AB-9ACD-69F8863C0B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249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5CC939F-8587-4F2B-B83F-F984838B6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55F3D-4DDB-4224-ADEC-DC4B365CA84F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3DA1E5B-C741-44CD-AACC-F6AD8950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88EF6709-74CE-47DF-AFF1-D420864F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99C90-BA24-4B9C-944A-DB269F2796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276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71AA73F9-FF8A-4DAA-A5A8-9C2238DB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168C5-A6CC-45EC-97DD-7EC5F025FDF3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DD2A424-27C9-4503-8BA7-404E96C5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934EFB3-2909-4B6F-B453-FF17E403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4F7CC-391B-469A-8AE6-1DDF3E5233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98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EE5B01F-8231-4AEE-AD67-D19D0E4C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DD86-6606-4ECE-86FC-3F4ABAE38DA3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DA7F94-17CF-4525-A6E1-9748C84D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3A810C9-A0D2-4815-9824-EA4A5CCE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AAAB8-7A04-49F1-B1B0-5A2522B4C1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146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3978250-49AE-4261-883E-8F3AF561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A2393-CC83-4C19-8ABC-35884726DFD4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E978044-5219-4830-8CC0-F5A97DF7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A3F4595-80D9-4BA3-9B26-FB168818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CD66D-E743-497D-AE0A-893CA4B2E2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337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1B6F135E-B82C-458C-B36B-8346B363AB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A2B10CFC-2DD0-42C7-B3D1-50807E2462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DE7F1-DF2D-4A3F-8648-AC5F15BF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233C40-37F4-40A3-8665-03D477C2E88C}" type="datetimeFigureOut">
              <a:rPr lang="ru-RU"/>
              <a:pPr>
                <a:defRPr/>
              </a:pPr>
              <a:t>12.10.2022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90BE52-8533-4ABA-BEA9-D39515BD0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5F0EE-1A18-454D-B24D-8BBD8B1F0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4B38662-C444-4D45-B217-36250F2BA5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B0844-B6CA-4CE6-ACD8-994D21AB2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003" y="1767840"/>
            <a:ext cx="10510837" cy="188976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3200" b="1" i="1" cap="all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br>
              <a:rPr lang="ru-RU" sz="3200" b="1" i="1" cap="all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3200" b="1" i="1" cap="all" dirty="0" smtClean="0">
                <a:solidFill>
                  <a:srgbClr val="7030A0"/>
                </a:solidFill>
                <a:latin typeface="+mn-lt"/>
              </a:rPr>
              <a:t>Методика преподавания финансовой грамотности в образовательных учреждениях</a:t>
            </a:r>
            <a:endParaRPr lang="ru-RU" sz="3200" b="1" i="1" cap="all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075" name="Подзаголовок 4">
            <a:extLst>
              <a:ext uri="{FF2B5EF4-FFF2-40B4-BE49-F238E27FC236}">
                <a16:creationId xmlns:a16="http://schemas.microsoft.com/office/drawing/2014/main" id="{34D15FB1-11B0-4D25-A233-D4B112B8C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1457" y="4432208"/>
            <a:ext cx="9144000" cy="2544286"/>
          </a:xfrm>
        </p:spPr>
        <p:txBody>
          <a:bodyPr>
            <a:spAutoFit/>
          </a:bodyPr>
          <a:lstStyle/>
          <a:p>
            <a:pPr algn="r" eaLnBrk="1" hangingPunct="1">
              <a:spcBef>
                <a:spcPts val="600"/>
              </a:spcBef>
            </a:pPr>
            <a:r>
              <a:rPr lang="ru-RU" altLang="ru-RU" sz="2000" b="1" i="1" dirty="0" smtClean="0">
                <a:solidFill>
                  <a:srgbClr val="005A9E"/>
                </a:solidFill>
              </a:rPr>
              <a:t>Петрова Татьяна </a:t>
            </a:r>
            <a:r>
              <a:rPr lang="ru-RU" altLang="ru-RU" sz="2000" b="1" i="1" dirty="0" err="1" smtClean="0">
                <a:solidFill>
                  <a:srgbClr val="005A9E"/>
                </a:solidFill>
              </a:rPr>
              <a:t>Адольфовна</a:t>
            </a:r>
            <a:endParaRPr lang="ru-RU" altLang="ru-RU" sz="2000" b="1" i="1" dirty="0" smtClean="0">
              <a:solidFill>
                <a:srgbClr val="005A9E"/>
              </a:solidFill>
            </a:endParaRPr>
          </a:p>
          <a:p>
            <a:pPr algn="r" eaLnBrk="1" hangingPunct="1">
              <a:spcBef>
                <a:spcPts val="600"/>
              </a:spcBef>
            </a:pPr>
            <a:r>
              <a:rPr lang="ru-RU" altLang="ru-RU" sz="2000" b="1" i="1" dirty="0" smtClean="0">
                <a:solidFill>
                  <a:srgbClr val="005A9E"/>
                </a:solidFill>
              </a:rPr>
              <a:t>Доцент кафедры экономики </a:t>
            </a:r>
          </a:p>
          <a:p>
            <a:pPr algn="r" eaLnBrk="1" hangingPunct="1">
              <a:spcBef>
                <a:spcPts val="600"/>
              </a:spcBef>
            </a:pPr>
            <a:r>
              <a:rPr lang="ru-RU" altLang="ru-RU" sz="2000" b="1" i="1" dirty="0" smtClean="0">
                <a:solidFill>
                  <a:srgbClr val="005A9E"/>
                </a:solidFill>
              </a:rPr>
              <a:t>и предпринимательства ТЭФ ТГПУ</a:t>
            </a:r>
          </a:p>
          <a:p>
            <a:pPr algn="r" eaLnBrk="1" hangingPunct="1">
              <a:spcBef>
                <a:spcPts val="600"/>
              </a:spcBef>
            </a:pPr>
            <a:r>
              <a:rPr lang="ru-RU" altLang="ru-RU" sz="2000" b="1" i="1" dirty="0" smtClean="0">
                <a:solidFill>
                  <a:srgbClr val="005A9E"/>
                </a:solidFill>
              </a:rPr>
              <a:t>Кандидат экономических наук</a:t>
            </a:r>
          </a:p>
          <a:p>
            <a:pPr algn="r" eaLnBrk="1" hangingPunct="1">
              <a:spcBef>
                <a:spcPts val="600"/>
              </a:spcBef>
            </a:pPr>
            <a:r>
              <a:rPr lang="ru-RU" altLang="ru-RU" sz="2000" b="1" i="1" dirty="0" smtClean="0">
                <a:solidFill>
                  <a:srgbClr val="005A9E"/>
                </a:solidFill>
              </a:rPr>
              <a:t>11.10 2022 </a:t>
            </a:r>
          </a:p>
          <a:p>
            <a:pPr algn="r" eaLnBrk="1" hangingPunct="1">
              <a:spcBef>
                <a:spcPts val="600"/>
              </a:spcBef>
            </a:pPr>
            <a:endParaRPr lang="ru-RU" altLang="ru-RU" sz="2000" dirty="0">
              <a:solidFill>
                <a:srgbClr val="005A9E"/>
              </a:solidFill>
            </a:endParaRPr>
          </a:p>
          <a:p>
            <a:pPr algn="r" eaLnBrk="1" hangingPunct="1"/>
            <a:r>
              <a:rPr lang="ru-RU" altLang="ru-RU" sz="2000" dirty="0">
                <a:solidFill>
                  <a:srgbClr val="005A9E"/>
                </a:solidFill>
              </a:rPr>
              <a:t>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814250" y="496198"/>
            <a:ext cx="8619062" cy="930965"/>
            <a:chOff x="356805" y="186202"/>
            <a:chExt cx="8619062" cy="930965"/>
          </a:xfrm>
        </p:grpSpPr>
        <p:pic>
          <p:nvPicPr>
            <p:cNvPr id="3078" name="Рисунок 3">
              <a:extLst>
                <a:ext uri="{FF2B5EF4-FFF2-40B4-BE49-F238E27FC236}">
                  <a16:creationId xmlns:a16="http://schemas.microsoft.com/office/drawing/2014/main" id="{6FDC5757-A813-40AD-A078-4F9BA59EB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05" y="186202"/>
              <a:ext cx="850558" cy="930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710" y="186202"/>
              <a:ext cx="1443157" cy="9309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Деньги, личные финансы, семейный бюджет и финансовое </a:t>
            </a:r>
            <a:r>
              <a:rPr lang="ru-RU" dirty="0" smtClean="0"/>
              <a:t>планирование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766517"/>
              </p:ext>
            </p:extLst>
          </p:nvPr>
        </p:nvGraphicFramePr>
        <p:xfrm>
          <a:off x="403224" y="142290"/>
          <a:ext cx="11039475" cy="674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39475">
                  <a:extLst>
                    <a:ext uri="{9D8B030D-6E8A-4147-A177-3AD203B41FA5}">
                      <a16:colId xmlns:a16="http://schemas.microsoft.com/office/drawing/2014/main" val="302657288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/>
                          </a:solidFill>
                          <a:effectLst/>
                        </a:rPr>
                        <a:t>Основы </a:t>
                      </a: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</a:rPr>
                        <a:t>финансовой грамотности 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911245151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1</a:t>
                      </a:r>
                      <a:r>
                        <a:rPr lang="ru-RU" sz="2000" dirty="0">
                          <a:effectLst/>
                        </a:rPr>
                        <a:t>. Личные финансы 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F0"/>
                          </a:solidFill>
                          <a:effectLst/>
                        </a:rPr>
                        <a:t>Человеческий капитал. Экономика знаний. Цифровая экономика. Структура человеческого капитала. Выбор жизненного стиля  –  наемный работник, предприниматель, рантье. Способы приумножения человеческого капитала, обучение в течение всей жизни, осознанный выбор профессии, набор компетенций современного человека.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F0"/>
                          </a:solidFill>
                          <a:effectLst/>
                        </a:rPr>
                        <a:t>Ведение личного и семейного бюджета, осуществление финансового планирования.  Финансовая цель, финансовый план, горизонт планирования. Жизненный цикл человека. Расходы и доходы. Контроль расходов. Сбережения. Активы и пассивы. Личный бюджет. Семейный бюджет. Управление личными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F0"/>
                          </a:solidFill>
                          <a:effectLst/>
                        </a:rPr>
                        <a:t>финансами. Управление семейным бюджетом. Финансовая подушка безопасности.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F0"/>
                          </a:solidFill>
                          <a:effectLst/>
                        </a:rPr>
                        <a:t>Деньги. Товарные деньги. Символические деньги. Наличные деньги. Электронные деньги. Монетные дворы, Гознак, признаки подлинности купюр и монет, преследование за фальшивомонетчество.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F0"/>
                          </a:solidFill>
                          <a:effectLst/>
                        </a:rPr>
                        <a:t>Инфляция. Уровень инфляции, прогноз инфляции.  Индекс потребительских цен. Дефляция. Основные мировые резервные валюты. Доллар, евро, юань, фунт стерлингов, иена, швейцарский франк.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11847609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. Банки и небанковские профессиональные организации и взаимодействие населения с ними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72638806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3</a:t>
                      </a:r>
                      <a:r>
                        <a:rPr lang="ru-RU" sz="2000" dirty="0">
                          <a:effectLst/>
                        </a:rPr>
                        <a:t>. Фондовый и валютный рынки, финансовые инструменты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01395767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4</a:t>
                      </a:r>
                      <a:r>
                        <a:rPr lang="ru-RU" sz="2000" dirty="0">
                          <a:effectLst/>
                        </a:rPr>
                        <a:t>. Страхование: сущность, основные понятия, продукты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31870176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5</a:t>
                      </a:r>
                      <a:r>
                        <a:rPr lang="ru-RU" sz="2000" dirty="0">
                          <a:effectLst/>
                        </a:rPr>
                        <a:t>. Взаимоотношения населения и государства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3823535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6</a:t>
                      </a:r>
                      <a:r>
                        <a:rPr lang="ru-RU" sz="2000" dirty="0">
                          <a:effectLst/>
                        </a:rPr>
                        <a:t>. Предпринимательство, создание собственного дела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68774698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Тема </a:t>
                      </a:r>
                      <a:r>
                        <a:rPr lang="ru-RU" sz="2000" dirty="0" smtClean="0">
                          <a:effectLst/>
                        </a:rPr>
                        <a:t>7</a:t>
                      </a:r>
                      <a:r>
                        <a:rPr lang="ru-RU" sz="2000" dirty="0">
                          <a:effectLst/>
                        </a:rPr>
                        <a:t>. Финансовая безопасность и ответственное финансовое поведение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23407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96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794" y="274239"/>
            <a:ext cx="10267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Совокупный капитал человека (семьи). </a:t>
            </a:r>
            <a:endParaRPr lang="ru-RU" sz="2000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Личные </a:t>
            </a:r>
            <a:r>
              <a:rPr lang="ru-RU" sz="2000" dirty="0">
                <a:solidFill>
                  <a:srgbClr val="7030A0"/>
                </a:solidFill>
              </a:rPr>
              <a:t>финансы, семейный бюджет и финансовое планирование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6" y="1026329"/>
            <a:ext cx="10702743" cy="57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9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" y="237994"/>
            <a:ext cx="6327581" cy="4234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151" y="3115178"/>
            <a:ext cx="6039849" cy="326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05" y="503550"/>
            <a:ext cx="6010783" cy="49562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14784" y="186556"/>
            <a:ext cx="4872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Данные сдвиги могут быть проиллюстрированы на основе данных США о диверсификации инвестиций в зависимости от возраста индивидуального инвестора: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344" y="2580223"/>
            <a:ext cx="6273064" cy="395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8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84" y="882985"/>
            <a:ext cx="8476430" cy="3137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274" y="224849"/>
            <a:ext cx="11369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Характеристики активов для формирования различных частей совокупного капитала</a:t>
            </a:r>
          </a:p>
        </p:txBody>
      </p:sp>
    </p:spTree>
    <p:extLst>
      <p:ext uri="{BB962C8B-B14F-4D97-AF65-F5344CB8AC3E}">
        <p14:creationId xmlns:p14="http://schemas.microsoft.com/office/powerpoint/2010/main" val="371797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788" y="249901"/>
            <a:ext cx="8338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Инвестиции</a:t>
            </a:r>
            <a:r>
              <a:rPr lang="ru-RU" dirty="0"/>
              <a:t>, как инструмент защиты от инфляции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4" y="718558"/>
            <a:ext cx="5353753" cy="3214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467" y="2567836"/>
            <a:ext cx="6267557" cy="41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71" y="682301"/>
            <a:ext cx="8267805" cy="49544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222" y="68525"/>
            <a:ext cx="9816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Использование депозитов для управления личным капиталом </a:t>
            </a:r>
          </a:p>
        </p:txBody>
      </p:sp>
    </p:spTree>
    <p:extLst>
      <p:ext uri="{BB962C8B-B14F-4D97-AF65-F5344CB8AC3E}">
        <p14:creationId xmlns:p14="http://schemas.microsoft.com/office/powerpoint/2010/main" val="615958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6718" y="263047"/>
            <a:ext cx="10684701" cy="851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Инвестиции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6718" y="1287721"/>
            <a:ext cx="4136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Инвестиции в драгоценные металлы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72" y="1743505"/>
            <a:ext cx="4510544" cy="3012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702" y="1795552"/>
            <a:ext cx="4068284" cy="29615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40886" y="11492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Обезличенный металлический счет </a:t>
            </a:r>
            <a:r>
              <a:rPr lang="ru-RU" dirty="0"/>
              <a:t>(ОМС) в золоте, серебре, платине и палладии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2218" y="4842505"/>
            <a:ext cx="44309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Золотые </a:t>
            </a:r>
            <a:r>
              <a:rPr lang="ru-RU" dirty="0"/>
              <a:t>монеты (или серебряные, платиновые и палладиевые), выпускаемые Банком России. Они подразделяются на две категории: памятные (коллекционные) и инвестиционные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13" y="4065357"/>
            <a:ext cx="3937348" cy="26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9140" y="296456"/>
            <a:ext cx="1018366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7313">
              <a:spcBef>
                <a:spcPts val="625"/>
              </a:spcBef>
              <a:spcAft>
                <a:spcPts val="0"/>
              </a:spcAft>
            </a:pPr>
            <a:r>
              <a:rPr lang="ru-RU" sz="2000" b="1" dirty="0">
                <a:latin typeface="+mn-lt"/>
                <a:ea typeface="Times New Roman" panose="02020603050405020304" pitchFamily="18" charset="0"/>
              </a:rPr>
              <a:t>Инвестиции</a:t>
            </a:r>
            <a:r>
              <a:rPr lang="ru-RU" sz="2000" b="1" spc="-1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+mn-lt"/>
                <a:ea typeface="Times New Roman" panose="02020603050405020304" pitchFamily="18" charset="0"/>
              </a:rPr>
              <a:t>в</a:t>
            </a:r>
            <a:r>
              <a:rPr lang="ru-RU" sz="2000" b="1" spc="-5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+mn-lt"/>
                <a:ea typeface="Times New Roman" panose="02020603050405020304" pitchFamily="18" charset="0"/>
              </a:rPr>
              <a:t>недвижимость (</a:t>
            </a:r>
            <a:r>
              <a:rPr lang="ru-RU" dirty="0" smtClean="0">
                <a:solidFill>
                  <a:srgbClr val="00B050"/>
                </a:solidFill>
              </a:rPr>
              <a:t>доходы </a:t>
            </a:r>
            <a:r>
              <a:rPr lang="ru-RU" dirty="0">
                <a:solidFill>
                  <a:srgbClr val="00B050"/>
                </a:solidFill>
              </a:rPr>
              <a:t>от сдачи в </a:t>
            </a:r>
            <a:r>
              <a:rPr lang="ru-RU" dirty="0" smtClean="0">
                <a:solidFill>
                  <a:srgbClr val="00B050"/>
                </a:solidFill>
              </a:rPr>
              <a:t>аренду; доход </a:t>
            </a:r>
            <a:r>
              <a:rPr lang="ru-RU" dirty="0">
                <a:solidFill>
                  <a:srgbClr val="00B050"/>
                </a:solidFill>
              </a:rPr>
              <a:t>от роста </a:t>
            </a:r>
            <a:r>
              <a:rPr lang="ru-RU" dirty="0" smtClean="0">
                <a:solidFill>
                  <a:srgbClr val="00B050"/>
                </a:solidFill>
              </a:rPr>
              <a:t>стоимости)</a:t>
            </a:r>
            <a:endParaRPr lang="ru-RU" sz="1400" dirty="0"/>
          </a:p>
          <a:p>
            <a:pPr marL="810260">
              <a:spcBef>
                <a:spcPts val="55"/>
              </a:spcBef>
              <a:spcAft>
                <a:spcPts val="0"/>
              </a:spcAft>
            </a:pPr>
            <a:r>
              <a:rPr lang="ru-RU" sz="2000" b="1" dirty="0">
                <a:latin typeface="+mn-lt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3" y="1017166"/>
            <a:ext cx="11134054" cy="257137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842024"/>
              </p:ext>
            </p:extLst>
          </p:nvPr>
        </p:nvGraphicFramePr>
        <p:xfrm>
          <a:off x="789140" y="3954922"/>
          <a:ext cx="10515600" cy="247269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10254358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5832859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3956958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57292753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803251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 b="1">
                          <a:effectLst/>
                          <a:latin typeface="inherit"/>
                        </a:rPr>
                        <a:t>Даты</a:t>
                      </a:r>
                    </a:p>
                  </a:txBody>
                  <a:tcPr marL="76200" marR="76200" marT="7620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>
                          <a:effectLst/>
                          <a:latin typeface="inherit"/>
                        </a:rPr>
                        <a:t>Квартиры (вторичный рынок),</a:t>
                      </a:r>
                      <a:br>
                        <a:rPr lang="ru-RU" b="1">
                          <a:effectLst/>
                          <a:latin typeface="inherit"/>
                        </a:rPr>
                      </a:br>
                      <a:r>
                        <a:rPr lang="ru-RU" b="1">
                          <a:effectLst/>
                          <a:latin typeface="inherit"/>
                        </a:rPr>
                        <a:t>за м</a:t>
                      </a:r>
                      <a:r>
                        <a:rPr lang="ru-RU" b="1" baseline="30000">
                          <a:effectLst/>
                          <a:latin typeface="inherit"/>
                        </a:rPr>
                        <a:t>2</a:t>
                      </a:r>
                      <a:r>
                        <a:rPr lang="ru-RU" b="1">
                          <a:effectLst/>
                          <a:latin typeface="inherit"/>
                        </a:rPr>
                        <a:t>, руб.</a:t>
                      </a:r>
                    </a:p>
                  </a:txBody>
                  <a:tcPr marL="76200" marR="76200" marT="7620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>
                          <a:effectLst/>
                          <a:latin typeface="inherit"/>
                        </a:rPr>
                        <a:t>Изменение</a:t>
                      </a:r>
                    </a:p>
                  </a:txBody>
                  <a:tcPr marL="76200" marR="76200" marT="7620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>
                          <a:effectLst/>
                          <a:latin typeface="inherit"/>
                        </a:rPr>
                        <a:t>Курс доллара</a:t>
                      </a:r>
                    </a:p>
                  </a:txBody>
                  <a:tcPr marL="76200" marR="76200" marT="7620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>
                          <a:effectLst/>
                          <a:latin typeface="inherit"/>
                        </a:rPr>
                        <a:t>Изменение</a:t>
                      </a:r>
                    </a:p>
                  </a:txBody>
                  <a:tcPr marL="76200" marR="76200" marT="7620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75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23 сентября 2022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96599.7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solidFill>
                            <a:srgbClr val="21A005"/>
                          </a:solidFill>
                          <a:effectLst/>
                          <a:latin typeface="inherit"/>
                        </a:rPr>
                        <a:t>+0.02%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59.8318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solidFill>
                            <a:srgbClr val="A70B00"/>
                          </a:solidFill>
                          <a:effectLst/>
                          <a:latin typeface="inherit"/>
                        </a:rPr>
                        <a:t>-1.62%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27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09 сентября 2022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96578.3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solidFill>
                            <a:srgbClr val="21A005"/>
                          </a:solidFill>
                          <a:effectLst/>
                          <a:latin typeface="inherit"/>
                        </a:rPr>
                        <a:t>+0.01%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60.801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solidFill>
                            <a:srgbClr val="21A005"/>
                          </a:solidFill>
                          <a:effectLst/>
                          <a:latin typeface="inherit"/>
                        </a:rPr>
                        <a:t>+1.32%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185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25 августа 2022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96569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solidFill>
                            <a:srgbClr val="21A005"/>
                          </a:solidFill>
                          <a:effectLst/>
                          <a:latin typeface="inherit"/>
                        </a:rPr>
                        <a:t>+0.12%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inherit"/>
                        </a:rPr>
                        <a:t>59.9974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dirty="0">
                          <a:solidFill>
                            <a:srgbClr val="A70B00"/>
                          </a:solidFill>
                          <a:effectLst/>
                          <a:latin typeface="inherit"/>
                        </a:rPr>
                        <a:t>-2.38%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7D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768809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89140" y="39553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Динамика средних цен</a:t>
            </a: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7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3419" y="350109"/>
            <a:ext cx="1071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Инвестиции в полисы накопительного и инвестиционного страхования жизни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663" y="2574099"/>
            <a:ext cx="5260931" cy="3945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1" y="1020871"/>
            <a:ext cx="5804770" cy="43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82244" y="5261504"/>
            <a:ext cx="5257066" cy="1596496"/>
          </a:xfrm>
        </p:spPr>
        <p:txBody>
          <a:bodyPr/>
          <a:lstStyle/>
          <a:p>
            <a:pPr algn="l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20999" cy="37493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81927" y="10115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Современная экономическая </a:t>
            </a:r>
            <a:r>
              <a:rPr lang="ru-RU" sz="2000" b="1" dirty="0" smtClean="0">
                <a:solidFill>
                  <a:srgbClr val="7030A0"/>
                </a:solidFill>
              </a:rPr>
              <a:t>ситуация в </a:t>
            </a:r>
            <a:r>
              <a:rPr lang="ru-RU" sz="2000" b="1" dirty="0">
                <a:solidFill>
                  <a:srgbClr val="7030A0"/>
                </a:solidFill>
              </a:rPr>
              <a:t>РФ</a:t>
            </a:r>
            <a:br>
              <a:rPr lang="ru-RU" sz="2000" b="1" dirty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026" y="2192054"/>
            <a:ext cx="8291974" cy="46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0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72" y="875048"/>
            <a:ext cx="9810196" cy="54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66" y="335671"/>
            <a:ext cx="9106422" cy="64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3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85" y="135668"/>
            <a:ext cx="9920613" cy="68700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04756" y="6125228"/>
            <a:ext cx="2793304" cy="6137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30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79" y="133230"/>
            <a:ext cx="11052262" cy="64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9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00" y="453936"/>
            <a:ext cx="1130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Эффективное </a:t>
            </a:r>
            <a:r>
              <a:rPr lang="ru-RU" dirty="0"/>
              <a:t>и интересное </a:t>
            </a:r>
            <a:r>
              <a:rPr lang="ru-RU" dirty="0" smtClean="0"/>
              <a:t>для студентов </a:t>
            </a:r>
            <a:r>
              <a:rPr lang="ru-RU" dirty="0"/>
              <a:t>занятие можно создать за счет следующих условий:</a:t>
            </a:r>
          </a:p>
          <a:p>
            <a:r>
              <a:rPr lang="ru-RU" dirty="0">
                <a:solidFill>
                  <a:srgbClr val="C00000"/>
                </a:solidFill>
              </a:rPr>
              <a:t>личности педагога,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содержания </a:t>
            </a:r>
            <a:r>
              <a:rPr lang="ru-RU" dirty="0">
                <a:solidFill>
                  <a:srgbClr val="C00000"/>
                </a:solidFill>
              </a:rPr>
              <a:t>учебного материала</a:t>
            </a:r>
            <a:r>
              <a:rPr lang="ru-RU" dirty="0" smtClean="0">
                <a:solidFill>
                  <a:srgbClr val="C00000"/>
                </a:solidFill>
              </a:rPr>
              <a:t>,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методов и приемов </a:t>
            </a:r>
            <a:r>
              <a:rPr lang="ru-RU" dirty="0">
                <a:solidFill>
                  <a:srgbClr val="C00000"/>
                </a:solidFill>
              </a:rPr>
              <a:t>обучения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Методы, используемые сегодня во время нашего общения:</a:t>
            </a:r>
          </a:p>
          <a:p>
            <a:r>
              <a:rPr lang="ru-RU" dirty="0" smtClean="0"/>
              <a:t>1) Лекция-консультация</a:t>
            </a:r>
            <a:endParaRPr lang="ru-RU" dirty="0"/>
          </a:p>
          <a:p>
            <a:r>
              <a:rPr lang="ru-RU" dirty="0"/>
              <a:t>Эта форма занятий предпочтительна при изучении тем с </a:t>
            </a:r>
            <a:r>
              <a:rPr lang="ru-RU" dirty="0" smtClean="0"/>
              <a:t>четко выраженной </a:t>
            </a:r>
            <a:r>
              <a:rPr lang="ru-RU" dirty="0"/>
              <a:t>практической направленностью. Существует </a:t>
            </a:r>
            <a:r>
              <a:rPr lang="ru-RU" dirty="0" smtClean="0"/>
              <a:t>несколько вариантов </a:t>
            </a:r>
            <a:r>
              <a:rPr lang="ru-RU" dirty="0"/>
              <a:t>проведения подобных лекций. </a:t>
            </a:r>
          </a:p>
          <a:p>
            <a:r>
              <a:rPr lang="ru-RU" dirty="0"/>
              <a:t>Вариант 1. Занятия начинаются со вступительной лекции</a:t>
            </a:r>
            <a:r>
              <a:rPr lang="ru-RU" dirty="0" smtClean="0"/>
              <a:t>,(</a:t>
            </a:r>
            <a:r>
              <a:rPr lang="ru-RU" dirty="0" smtClean="0">
                <a:solidFill>
                  <a:srgbClr val="00B050"/>
                </a:solidFill>
              </a:rPr>
              <a:t> Современное состояние экономики и финансовое положение домохозяйств, каким образом  можно увеличить доходные источники своего бюджета)</a:t>
            </a:r>
            <a:r>
              <a:rPr lang="ru-RU" dirty="0" smtClean="0"/>
              <a:t> где преподаватель </a:t>
            </a:r>
            <a:r>
              <a:rPr lang="ru-RU" dirty="0"/>
              <a:t>акцентирует внимание обучающихся на ряде проблем,</a:t>
            </a:r>
          </a:p>
          <a:p>
            <a:r>
              <a:rPr lang="ru-RU" dirty="0"/>
              <a:t>связанных с практикой применения рассматриваемого положения. Затем слушатели задают вопросы. Основная часть занятия (до 50 </a:t>
            </a:r>
            <a:r>
              <a:rPr lang="ru-RU" dirty="0" smtClean="0"/>
              <a:t>% учебного </a:t>
            </a:r>
            <a:r>
              <a:rPr lang="ru-RU" dirty="0"/>
              <a:t>времени) уделяется ответам на </a:t>
            </a:r>
            <a:r>
              <a:rPr lang="ru-RU" dirty="0" smtClean="0"/>
              <a:t>вопросы</a:t>
            </a:r>
          </a:p>
          <a:p>
            <a:r>
              <a:rPr lang="ru-RU" dirty="0" smtClean="0"/>
              <a:t> 2). </a:t>
            </a:r>
            <a:r>
              <a:rPr lang="ru-RU" dirty="0"/>
              <a:t>За несколько дней до объявленного занятия преподаватель собирает вопросы слушателей в письменном </a:t>
            </a:r>
            <a:r>
              <a:rPr lang="ru-RU" dirty="0" smtClean="0"/>
              <a:t>виде </a:t>
            </a:r>
            <a:r>
              <a:rPr lang="ru-RU" dirty="0" smtClean="0">
                <a:solidFill>
                  <a:srgbClr val="00B050"/>
                </a:solidFill>
              </a:rPr>
              <a:t>(Например, куда именно сегодня инвестировать средства, имеет ли смысл заниматься сегодня накопительным страхованием жизни и т.п.)</a:t>
            </a:r>
            <a:r>
              <a:rPr lang="ru-RU" dirty="0" smtClean="0"/>
              <a:t>. Первая часть </a:t>
            </a:r>
            <a:r>
              <a:rPr lang="ru-RU" dirty="0"/>
              <a:t>занятия проводится в виде лекции, в ходе которой преподаватель отвечает на эти вопросы, дополняя и развивая их по своему усмотрению. Вторая часть проходит в форме ответов на дополнительные вопросы слушателей, свободного обмена мнениями и </a:t>
            </a:r>
            <a:r>
              <a:rPr lang="ru-RU" dirty="0" smtClean="0"/>
              <a:t>завершается заключительным </a:t>
            </a:r>
            <a:r>
              <a:rPr lang="ru-RU" dirty="0"/>
              <a:t>словом преподавателя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Лекция-пресс-конференция, Лекция-вдвоем, </a:t>
            </a:r>
            <a:r>
              <a:rPr lang="ru-RU" dirty="0" err="1" smtClean="0"/>
              <a:t>лекия</a:t>
            </a:r>
            <a:r>
              <a:rPr lang="ru-RU" dirty="0" smtClean="0"/>
              <a:t>-беседа,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364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800" y="274241"/>
            <a:ext cx="113157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рамках темы «Инвестиции и инвестиционные </a:t>
            </a:r>
            <a:r>
              <a:rPr lang="ru-RU" dirty="0" smtClean="0"/>
              <a:t>решения» студентам </a:t>
            </a:r>
            <a:r>
              <a:rPr lang="ru-RU" dirty="0"/>
              <a:t>можно рассказать об интересном эксперименте: </a:t>
            </a:r>
            <a:endParaRPr lang="ru-RU" dirty="0" smtClean="0"/>
          </a:p>
          <a:p>
            <a:r>
              <a:rPr lang="ru-RU" dirty="0" smtClean="0"/>
              <a:t>Перед цирковой </a:t>
            </a:r>
            <a:r>
              <a:rPr lang="ru-RU" dirty="0"/>
              <a:t>обезьянкой положили 30 кубиков с названиями компаний</a:t>
            </a:r>
            <a:r>
              <a:rPr lang="ru-RU" dirty="0" smtClean="0"/>
              <a:t>, размещающих </a:t>
            </a:r>
            <a:r>
              <a:rPr lang="ru-RU" dirty="0"/>
              <a:t>акции на бирже. Она выбрала 8 кубиков, и из </a:t>
            </a:r>
            <a:r>
              <a:rPr lang="ru-RU" dirty="0" smtClean="0"/>
              <a:t>этих акций </a:t>
            </a:r>
            <a:r>
              <a:rPr lang="ru-RU" dirty="0"/>
              <a:t>был сформирован инвестиционный портфель. По итогам </a:t>
            </a:r>
            <a:r>
              <a:rPr lang="ru-RU" dirty="0" smtClean="0"/>
              <a:t>года данный </a:t>
            </a:r>
            <a:r>
              <a:rPr lang="ru-RU" dirty="0"/>
              <a:t>портфель показал более высокую доходность, чем </a:t>
            </a:r>
            <a:r>
              <a:rPr lang="ru-RU" dirty="0" smtClean="0"/>
              <a:t>инвестиции 94 </a:t>
            </a:r>
            <a:r>
              <a:rPr lang="ru-RU" dirty="0"/>
              <a:t>% российских коллективных управляющих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По теме «Предпринимательство»</a:t>
            </a:r>
          </a:p>
          <a:p>
            <a:r>
              <a:rPr lang="ru-RU" dirty="0" smtClean="0"/>
              <a:t> </a:t>
            </a:r>
            <a:r>
              <a:rPr lang="ru-RU" dirty="0"/>
              <a:t>Владельцами одной известной фирмы по производству </a:t>
            </a:r>
            <a:r>
              <a:rPr lang="ru-RU" dirty="0" smtClean="0"/>
              <a:t>обуви было </a:t>
            </a:r>
            <a:r>
              <a:rPr lang="ru-RU" dirty="0"/>
              <a:t>внедрено довольно необычное оригинальное решение, </a:t>
            </a:r>
            <a:r>
              <a:rPr lang="ru-RU" dirty="0" smtClean="0"/>
              <a:t>согласно которому </a:t>
            </a:r>
            <a:r>
              <a:rPr lang="ru-RU" dirty="0"/>
              <a:t>в одном городе на обувной фабрике изготавливались </a:t>
            </a:r>
            <a:r>
              <a:rPr lang="ru-RU" dirty="0" smtClean="0"/>
              <a:t>только правые </a:t>
            </a:r>
            <a:r>
              <a:rPr lang="ru-RU" dirty="0"/>
              <a:t>ботинки, а в другом городе – только левые. Благодаря </a:t>
            </a:r>
            <a:r>
              <a:rPr lang="ru-RU" dirty="0" smtClean="0"/>
              <a:t>этому внедрению </a:t>
            </a:r>
            <a:r>
              <a:rPr lang="ru-RU" dirty="0"/>
              <a:t>фирма смогла значительно снизить некоторые </a:t>
            </a:r>
            <a:r>
              <a:rPr lang="ru-RU" dirty="0" smtClean="0"/>
              <a:t>свои убытки</a:t>
            </a:r>
            <a:r>
              <a:rPr lang="ru-RU" dirty="0"/>
              <a:t>. Что, по Вашему мнению, приносило фирме эти убытки?</a:t>
            </a:r>
          </a:p>
          <a:p>
            <a:r>
              <a:rPr lang="ru-RU" dirty="0"/>
              <a:t>Ответ: воровство обуви (пар обуви) рабочими с фабрик</a:t>
            </a:r>
          </a:p>
        </p:txBody>
      </p:sp>
    </p:spTree>
    <p:extLst>
      <p:ext uri="{BB962C8B-B14F-4D97-AF65-F5344CB8AC3E}">
        <p14:creationId xmlns:p14="http://schemas.microsoft.com/office/powerpoint/2010/main" val="2889757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2800" y="444500"/>
            <a:ext cx="10960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 покупаете товар стоимостью 10 000 рублей в кредит. </a:t>
            </a:r>
            <a:endParaRPr lang="ru-RU" dirty="0" smtClean="0"/>
          </a:p>
          <a:p>
            <a:r>
              <a:rPr lang="ru-RU" dirty="0" smtClean="0"/>
              <a:t>Есть </a:t>
            </a:r>
            <a:r>
              <a:rPr lang="ru-RU" dirty="0"/>
              <a:t>два варианта его оплаты: </a:t>
            </a:r>
          </a:p>
          <a:p>
            <a:r>
              <a:rPr lang="ru-RU" dirty="0"/>
              <a:t>(1) на протяжении 12 месяцев платить по 1 000 рублей; </a:t>
            </a:r>
          </a:p>
          <a:p>
            <a:r>
              <a:rPr lang="ru-RU" dirty="0"/>
              <a:t>(2) занять 10 000 рублей под 20% годовых с единовременной выплатой 12 000 рублей год спустя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Какие из утверждений ниже верны?</a:t>
            </a:r>
          </a:p>
          <a:p>
            <a:endParaRPr lang="ru-RU" dirty="0"/>
          </a:p>
          <a:p>
            <a:r>
              <a:rPr lang="ru-RU" dirty="0"/>
              <a:t>Выберите один или несколько ответов:</a:t>
            </a:r>
          </a:p>
          <a:p>
            <a:endParaRPr lang="ru-RU" dirty="0"/>
          </a:p>
          <a:p>
            <a:r>
              <a:rPr lang="ru-RU" dirty="0"/>
              <a:t>A.	Вариант 1 выгоднее для вас</a:t>
            </a:r>
          </a:p>
          <a:p>
            <a:r>
              <a:rPr lang="ru-RU" dirty="0"/>
              <a:t>B.	Вариант 2 выгоднее для вас</a:t>
            </a:r>
          </a:p>
          <a:p>
            <a:r>
              <a:rPr lang="ru-RU" dirty="0"/>
              <a:t>C.	Оба варианта равноценны</a:t>
            </a:r>
          </a:p>
          <a:p>
            <a:r>
              <a:rPr lang="ru-RU" dirty="0"/>
              <a:t>D.	Для решения задачи не хватает информации об уровне инфляции</a:t>
            </a:r>
          </a:p>
        </p:txBody>
      </p:sp>
    </p:spTree>
    <p:extLst>
      <p:ext uri="{BB962C8B-B14F-4D97-AF65-F5344CB8AC3E}">
        <p14:creationId xmlns:p14="http://schemas.microsoft.com/office/powerpoint/2010/main" val="3593102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600" y="217944"/>
            <a:ext cx="11557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Пример</a:t>
            </a:r>
            <a:endParaRPr lang="ru-RU" dirty="0">
              <a:solidFill>
                <a:schemeClr val="accent1"/>
              </a:solidFill>
            </a:endParaRPr>
          </a:p>
          <a:p>
            <a:r>
              <a:rPr lang="ru-RU" dirty="0"/>
              <a:t>Укажите правильное утверждение о соотношении риска и доходности при инвестировании на финансовом рынке:</a:t>
            </a:r>
          </a:p>
          <a:p>
            <a:r>
              <a:rPr lang="ru-RU" dirty="0"/>
              <a:t>Выберите один ответ:</a:t>
            </a:r>
          </a:p>
          <a:p>
            <a:r>
              <a:rPr lang="ru-RU" dirty="0" smtClean="0"/>
              <a:t>A. Риск </a:t>
            </a:r>
            <a:r>
              <a:rPr lang="ru-RU" dirty="0"/>
              <a:t>и доходность не связаны между собой</a:t>
            </a:r>
          </a:p>
          <a:p>
            <a:r>
              <a:rPr lang="ru-RU" dirty="0" smtClean="0"/>
              <a:t>B. Чем </a:t>
            </a:r>
            <a:r>
              <a:rPr lang="ru-RU" dirty="0"/>
              <a:t>выше ожидаемая доходность, тем ниже должен быть предполагаемый риск</a:t>
            </a:r>
          </a:p>
          <a:p>
            <a:r>
              <a:rPr lang="ru-RU" dirty="0" smtClean="0"/>
              <a:t>C. Чем </a:t>
            </a:r>
            <a:r>
              <a:rPr lang="ru-RU" dirty="0"/>
              <a:t>ниже риск, тем выше должна быть ожидаемая доходность</a:t>
            </a:r>
          </a:p>
          <a:p>
            <a:r>
              <a:rPr lang="ru-RU" dirty="0" smtClean="0"/>
              <a:t>D. Чем </a:t>
            </a:r>
            <a:r>
              <a:rPr lang="ru-RU" dirty="0"/>
              <a:t>выше ожидаемая доходность, тем выше должен быть предполагаемый </a:t>
            </a:r>
            <a:r>
              <a:rPr lang="ru-RU" dirty="0" smtClean="0"/>
              <a:t>риск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1"/>
                </a:solidFill>
              </a:rPr>
              <a:t>Пример</a:t>
            </a:r>
            <a:endParaRPr lang="ru-RU" dirty="0">
              <a:solidFill>
                <a:schemeClr val="accent1"/>
              </a:solidFill>
            </a:endParaRPr>
          </a:p>
          <a:p>
            <a:r>
              <a:rPr lang="ru-RU" dirty="0"/>
              <a:t>В системе обязательного  страхования вкладов, существующей в настоящее время в России, застрахованы:</a:t>
            </a:r>
          </a:p>
          <a:p>
            <a:r>
              <a:rPr lang="ru-RU" dirty="0"/>
              <a:t>Выберите один ответ:</a:t>
            </a:r>
          </a:p>
          <a:p>
            <a:r>
              <a:rPr lang="ru-RU" dirty="0"/>
              <a:t>A.</a:t>
            </a:r>
          </a:p>
          <a:p>
            <a:r>
              <a:rPr lang="ru-RU" dirty="0"/>
              <a:t>любые банковские вклады и ценные бумаги физических лиц.</a:t>
            </a:r>
          </a:p>
          <a:p>
            <a:r>
              <a:rPr lang="ru-RU" dirty="0"/>
              <a:t>B.</a:t>
            </a:r>
          </a:p>
          <a:p>
            <a:r>
              <a:rPr lang="ru-RU" dirty="0"/>
              <a:t>банковские вклады физических лиц в сумме до 700 000 рублей</a:t>
            </a:r>
          </a:p>
          <a:p>
            <a:r>
              <a:rPr lang="ru-RU" dirty="0"/>
              <a:t>C.</a:t>
            </a:r>
          </a:p>
          <a:p>
            <a:r>
              <a:rPr lang="ru-RU" dirty="0"/>
              <a:t>банковские вклады физических лиц в сумме до 1 400 000 рублей</a:t>
            </a:r>
          </a:p>
          <a:p>
            <a:r>
              <a:rPr lang="ru-RU" dirty="0"/>
              <a:t>D.</a:t>
            </a:r>
          </a:p>
          <a:p>
            <a:r>
              <a:rPr lang="ru-RU" dirty="0"/>
              <a:t>банковские вклады физических и любых юридических лиц  в сумме до 1 400 000 рублей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468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266700"/>
            <a:ext cx="114173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05A44"/>
                </a:solidFill>
              </a:rPr>
              <a:t>Пример</a:t>
            </a:r>
          </a:p>
          <a:p>
            <a:r>
              <a:rPr lang="ru-RU" dirty="0" smtClean="0"/>
              <a:t>В </a:t>
            </a:r>
            <a:r>
              <a:rPr lang="ru-RU" dirty="0"/>
              <a:t>настоящее время ставка налога на доходы физических лиц (НДФЛ) в виде заработной платы для налоговых резидентов Российской Федерации составляет:</a:t>
            </a:r>
          </a:p>
          <a:p>
            <a:r>
              <a:rPr lang="ru-RU" dirty="0"/>
              <a:t>Выберите один ответ:</a:t>
            </a:r>
          </a:p>
          <a:p>
            <a:r>
              <a:rPr lang="ru-RU" dirty="0" smtClean="0"/>
              <a:t>A. 13</a:t>
            </a:r>
            <a:r>
              <a:rPr lang="ru-RU" dirty="0"/>
              <a:t>% независимо от суммы заработной платы</a:t>
            </a:r>
          </a:p>
          <a:p>
            <a:r>
              <a:rPr lang="ru-RU" dirty="0" smtClean="0"/>
              <a:t>B. 15</a:t>
            </a:r>
            <a:r>
              <a:rPr lang="ru-RU" dirty="0"/>
              <a:t>% независимо от суммы заработной платы</a:t>
            </a:r>
          </a:p>
          <a:p>
            <a:r>
              <a:rPr lang="ru-RU" dirty="0" smtClean="0"/>
              <a:t>C. 13</a:t>
            </a:r>
            <a:r>
              <a:rPr lang="ru-RU" dirty="0"/>
              <a:t>% с сумм до 5 млн рублей, 15% с сумм свыше 5 млн рублей</a:t>
            </a:r>
          </a:p>
          <a:p>
            <a:r>
              <a:rPr lang="ru-RU" dirty="0" smtClean="0"/>
              <a:t>D. 13</a:t>
            </a:r>
            <a:r>
              <a:rPr lang="ru-RU" dirty="0"/>
              <a:t>% с сумм до 5 млн рублей, 18% с сумм свыше 5 млн </a:t>
            </a:r>
            <a:r>
              <a:rPr lang="ru-RU" dirty="0" smtClean="0"/>
              <a:t>рублей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E05A44"/>
                </a:solidFill>
              </a:rPr>
              <a:t>Пример</a:t>
            </a:r>
          </a:p>
          <a:p>
            <a:r>
              <a:rPr lang="ru-RU" dirty="0" smtClean="0"/>
              <a:t>Если </a:t>
            </a:r>
            <a:r>
              <a:rPr lang="ru-RU" dirty="0"/>
              <a:t>экономические агенты ожидают, что инфляция в ближайший год вырастет, как это должно повлиять на ставку процента по кредитам при прочих равных условиях? </a:t>
            </a:r>
          </a:p>
          <a:p>
            <a:endParaRPr lang="ru-RU" dirty="0"/>
          </a:p>
          <a:p>
            <a:r>
              <a:rPr lang="ru-RU" dirty="0"/>
              <a:t>Выберите один ответ:</a:t>
            </a:r>
          </a:p>
          <a:p>
            <a:r>
              <a:rPr lang="ru-RU" dirty="0" smtClean="0"/>
              <a:t>A. Ставка </a:t>
            </a:r>
            <a:r>
              <a:rPr lang="ru-RU" dirty="0"/>
              <a:t>процента по кредитам может как вырасти, так и снизиться</a:t>
            </a:r>
          </a:p>
          <a:p>
            <a:r>
              <a:rPr lang="ru-RU" dirty="0"/>
              <a:t>B</a:t>
            </a:r>
            <a:r>
              <a:rPr lang="ru-RU" dirty="0" smtClean="0"/>
              <a:t>.  </a:t>
            </a:r>
            <a:r>
              <a:rPr lang="ru-RU" dirty="0"/>
              <a:t>Ставка процента по кредитам не зависит от инфляционных ожиданий</a:t>
            </a:r>
          </a:p>
          <a:p>
            <a:r>
              <a:rPr lang="ru-RU" dirty="0" smtClean="0"/>
              <a:t>C. Ставка </a:t>
            </a:r>
            <a:r>
              <a:rPr lang="ru-RU" dirty="0"/>
              <a:t>процента по кредитам снизится</a:t>
            </a:r>
          </a:p>
          <a:p>
            <a:r>
              <a:rPr lang="ru-RU" dirty="0"/>
              <a:t>D</a:t>
            </a:r>
            <a:r>
              <a:rPr lang="ru-RU" dirty="0" smtClean="0"/>
              <a:t>. </a:t>
            </a:r>
            <a:r>
              <a:rPr lang="ru-RU" dirty="0"/>
              <a:t>Ставка процента по кредитам вырастет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135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300" y="889844"/>
            <a:ext cx="11226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05A44"/>
                </a:solidFill>
              </a:rPr>
              <a:t>Пример</a:t>
            </a:r>
          </a:p>
          <a:p>
            <a:r>
              <a:rPr lang="ru-RU" dirty="0" smtClean="0"/>
              <a:t>Ваши </a:t>
            </a:r>
            <a:r>
              <a:rPr lang="ru-RU" dirty="0"/>
              <a:t>деньги лежат на депозите со ставкой 5% годовых, а ежегодная инфляция составляет 7% годовых. Это значит, что через год, сняв деньги со счета, вы сможете купить отечественных товаров </a:t>
            </a:r>
            <a:r>
              <a:rPr lang="ru-RU" dirty="0" err="1"/>
              <a:t>товаров</a:t>
            </a:r>
            <a:r>
              <a:rPr lang="ru-RU" dirty="0"/>
              <a:t> и услуг:</a:t>
            </a:r>
          </a:p>
          <a:p>
            <a:endParaRPr lang="ru-RU" dirty="0"/>
          </a:p>
          <a:p>
            <a:r>
              <a:rPr lang="ru-RU" dirty="0"/>
              <a:t>Выберите один ответ:</a:t>
            </a:r>
          </a:p>
          <a:p>
            <a:r>
              <a:rPr lang="ru-RU" dirty="0" smtClean="0"/>
              <a:t>A.  Меньше</a:t>
            </a:r>
            <a:r>
              <a:rPr lang="ru-RU" dirty="0"/>
              <a:t>, чем могли бы купить на эти деньги сегодня</a:t>
            </a:r>
          </a:p>
          <a:p>
            <a:r>
              <a:rPr lang="ru-RU" dirty="0" smtClean="0"/>
              <a:t>B.  Больше</a:t>
            </a:r>
            <a:r>
              <a:rPr lang="ru-RU" dirty="0"/>
              <a:t>, чем могли бы купить на эти деньги сегодня</a:t>
            </a:r>
          </a:p>
          <a:p>
            <a:r>
              <a:rPr lang="ru-RU" dirty="0" smtClean="0"/>
              <a:t>C.  Столько </a:t>
            </a:r>
            <a:r>
              <a:rPr lang="ru-RU" dirty="0"/>
              <a:t>же, сколько могли бы купить на эти деньги сегодня</a:t>
            </a:r>
          </a:p>
          <a:p>
            <a:r>
              <a:rPr lang="ru-RU" dirty="0" smtClean="0"/>
              <a:t>D.  Для </a:t>
            </a:r>
            <a:r>
              <a:rPr lang="ru-RU" dirty="0"/>
              <a:t>решения задачи не хватает данных о динамике валютного курса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25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07" y="263829"/>
            <a:ext cx="10797436" cy="60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56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85" y="286604"/>
            <a:ext cx="111365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Финансово-грамотный гражданин должен как минимум:</a:t>
            </a:r>
          </a:p>
          <a:p>
            <a:r>
              <a:rPr lang="ru-RU" dirty="0"/>
              <a:t> следить за состоянием личных финансов;</a:t>
            </a:r>
          </a:p>
          <a:p>
            <a:r>
              <a:rPr lang="ru-RU" dirty="0"/>
              <a:t> планировать свои доходы и расходы;</a:t>
            </a:r>
          </a:p>
          <a:p>
            <a:r>
              <a:rPr lang="ru-RU" dirty="0"/>
              <a:t> знать, как искать и использовать необходимую финансовую</a:t>
            </a:r>
          </a:p>
          <a:p>
            <a:r>
              <a:rPr lang="ru-RU" dirty="0"/>
              <a:t>информацию;</a:t>
            </a:r>
          </a:p>
          <a:p>
            <a:r>
              <a:rPr lang="ru-RU" dirty="0"/>
              <a:t> рационально выбирать финансовые услуги;</a:t>
            </a:r>
          </a:p>
          <a:p>
            <a:r>
              <a:rPr lang="ru-RU" dirty="0"/>
              <a:t> «жить по средствам», избегая несоразмерных доходам долгов и</a:t>
            </a:r>
          </a:p>
          <a:p>
            <a:r>
              <a:rPr lang="ru-RU" dirty="0"/>
              <a:t>неплатежей по ним;</a:t>
            </a:r>
          </a:p>
          <a:p>
            <a:r>
              <a:rPr lang="ru-RU" dirty="0"/>
              <a:t> знать и уметь отстаивать свои законные права как потребителя</a:t>
            </a:r>
          </a:p>
          <a:p>
            <a:r>
              <a:rPr lang="ru-RU" dirty="0"/>
              <a:t>финансовых услуг;</a:t>
            </a:r>
          </a:p>
          <a:p>
            <a:r>
              <a:rPr lang="ru-RU" dirty="0"/>
              <a:t> распознавать признаки финансового мошенничества;</a:t>
            </a:r>
          </a:p>
          <a:p>
            <a:r>
              <a:rPr lang="ru-RU" dirty="0"/>
              <a:t> знать о возможных рисках на рынке финансовых услуг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algn="ctr"/>
            <a:r>
              <a:rPr lang="ru-RU" sz="2400" dirty="0" smtClean="0">
                <a:solidFill>
                  <a:srgbClr val="00B050"/>
                </a:solidFill>
              </a:rPr>
              <a:t>Всему этому вы можете научиться в нашем ВУЗе – Томском государственном педагогическом университете, технолого-экономический факультет, кафедра экономики и предпринимательства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1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2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4191" y="836174"/>
            <a:ext cx="10872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Характеристики базового и альтернативных сценариев, связанные с этими развилками, следующие: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Состояние мировой экономики </a:t>
            </a:r>
            <a:r>
              <a:rPr lang="ru-RU" dirty="0"/>
              <a:t>определяется тем, как быстро решаются проблемы на стороне предложения, насколько заякорены инфляционные ожидания, как реагируют центральные банки, а также насколько устойчиво финансовое положение экономических агентов в условиях повышения ставок денежно-кредитной политики развитых стран (в частности, США и еврозоны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Скорость адаптации российской экономики к новым условиям </a:t>
            </a:r>
            <a:r>
              <a:rPr lang="ru-RU" dirty="0"/>
              <a:t>зависит от установления новых экономических связей, появления новых производств, эффективности процессов </a:t>
            </a:r>
            <a:r>
              <a:rPr lang="ru-RU" dirty="0" err="1"/>
              <a:t>импортозамещения</a:t>
            </a:r>
            <a:r>
              <a:rPr lang="ru-RU" dirty="0"/>
              <a:t>, развития механизмов параллельного импорта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Влияние геополитических условий на российскую экономику </a:t>
            </a:r>
            <a:r>
              <a:rPr lang="ru-RU" dirty="0"/>
              <a:t>определяется наличием или отсутствием дополнительных внешнеторговых санкций, а также степенью развития вторичных эффектов санкций, включающих в том числе неформальные ограничения со стороны широкого круга контрагентов.</a:t>
            </a:r>
          </a:p>
        </p:txBody>
      </p:sp>
    </p:spTree>
    <p:extLst>
      <p:ext uri="{BB962C8B-B14F-4D97-AF65-F5344CB8AC3E}">
        <p14:creationId xmlns:p14="http://schemas.microsoft.com/office/powerpoint/2010/main" val="299895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17099"/>
              </p:ext>
            </p:extLst>
          </p:nvPr>
        </p:nvGraphicFramePr>
        <p:xfrm>
          <a:off x="2218194" y="710807"/>
          <a:ext cx="7689894" cy="5376843"/>
        </p:xfrm>
        <a:graphic>
          <a:graphicData uri="http://schemas.openxmlformats.org/drawingml/2006/table">
            <a:tbl>
              <a:tblPr/>
              <a:tblGrid>
                <a:gridCol w="1631189">
                  <a:extLst>
                    <a:ext uri="{9D8B030D-6E8A-4147-A177-3AD203B41FA5}">
                      <a16:colId xmlns:a16="http://schemas.microsoft.com/office/drawing/2014/main" val="3127237825"/>
                    </a:ext>
                  </a:extLst>
                </a:gridCol>
                <a:gridCol w="776757">
                  <a:extLst>
                    <a:ext uri="{9D8B030D-6E8A-4147-A177-3AD203B41FA5}">
                      <a16:colId xmlns:a16="http://schemas.microsoft.com/office/drawing/2014/main" val="860504283"/>
                    </a:ext>
                  </a:extLst>
                </a:gridCol>
                <a:gridCol w="1320487">
                  <a:extLst>
                    <a:ext uri="{9D8B030D-6E8A-4147-A177-3AD203B41FA5}">
                      <a16:colId xmlns:a16="http://schemas.microsoft.com/office/drawing/2014/main" val="1161129024"/>
                    </a:ext>
                  </a:extLst>
                </a:gridCol>
                <a:gridCol w="1320487">
                  <a:extLst>
                    <a:ext uri="{9D8B030D-6E8A-4147-A177-3AD203B41FA5}">
                      <a16:colId xmlns:a16="http://schemas.microsoft.com/office/drawing/2014/main" val="4128860638"/>
                    </a:ext>
                  </a:extLst>
                </a:gridCol>
                <a:gridCol w="1320487">
                  <a:extLst>
                    <a:ext uri="{9D8B030D-6E8A-4147-A177-3AD203B41FA5}">
                      <a16:colId xmlns:a16="http://schemas.microsoft.com/office/drawing/2014/main" val="4085268639"/>
                    </a:ext>
                  </a:extLst>
                </a:gridCol>
                <a:gridCol w="1320487">
                  <a:extLst>
                    <a:ext uri="{9D8B030D-6E8A-4147-A177-3AD203B41FA5}">
                      <a16:colId xmlns:a16="http://schemas.microsoft.com/office/drawing/2014/main" val="2033994672"/>
                    </a:ext>
                  </a:extLst>
                </a:gridCol>
              </a:tblGrid>
              <a:tr h="7197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 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>
                          <a:effectLst/>
                        </a:rPr>
                        <a:t>2021</a:t>
                      </a:r>
                      <a:br>
                        <a:rPr lang="ru-RU" sz="1300" b="0">
                          <a:effectLst/>
                        </a:rPr>
                      </a:br>
                      <a:r>
                        <a:rPr lang="ru-RU" sz="1300" b="0">
                          <a:effectLst/>
                        </a:rPr>
                        <a:t>(факт)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>
                          <a:effectLst/>
                        </a:rPr>
                        <a:t>2022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>
                          <a:effectLst/>
                        </a:rPr>
                        <a:t>2023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>
                          <a:effectLst/>
                        </a:rPr>
                        <a:t>2024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>
                          <a:effectLst/>
                        </a:rPr>
                        <a:t>2025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50739"/>
                  </a:ext>
                </a:extLst>
              </a:tr>
              <a:tr h="7197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Инфляция в целом за год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8,4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11,0 — 13,0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5,0 — 7,0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4,0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4,0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02312"/>
                  </a:ext>
                </a:extLst>
              </a:tr>
              <a:tr h="973759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Валовой внутренний продукт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4,7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(-6,0) — (-4,0)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(-4,0) — (-1,0)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1,5 — 2,5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1,5 — 2,5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334230"/>
                  </a:ext>
                </a:extLst>
              </a:tr>
              <a:tr h="1481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— в %, IV квартал к IV кварталу предыдущего года</a:t>
                      </a:r>
                    </a:p>
                  </a:txBody>
                  <a:tcPr marL="285521" marR="57104" marT="85656" marB="8565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5,0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(-12,0) — (-8,5)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1,0 — 2,5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1,0 — 2,0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1,5 — 2,5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329997"/>
                  </a:ext>
                </a:extLst>
              </a:tr>
              <a:tr h="1481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Ключевая ставка, % годовых, в среднем за год </a:t>
                      </a:r>
                    </a:p>
                  </a:txBody>
                  <a:tcPr marL="57104" marR="57104" marT="85656" marB="8565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5,7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10,5 — 10,8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6,5 — 8,5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6,0 — 7,0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solidFill>
                            <a:srgbClr val="2B2E33"/>
                          </a:solidFill>
                          <a:effectLst/>
                          <a:latin typeface="PT_Russia-Text"/>
                        </a:rPr>
                        <a:t>5,0 — 6,0</a:t>
                      </a:r>
                    </a:p>
                  </a:txBody>
                  <a:tcPr marL="57104" marR="57104" marT="85656" marB="8565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E9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97661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17607" y="754755"/>
            <a:ext cx="14642837" cy="4770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111214"/>
                </a:solidFill>
                <a:effectLst/>
                <a:latin typeface="PT_Russia-Text"/>
              </a:rPr>
              <a:t>Базовый сценарий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706437"/>
            <a:ext cx="7721600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1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6093" y="425884"/>
            <a:ext cx="112608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CC0000"/>
                </a:solidFill>
              </a:rPr>
              <a:t>Главная задача программ финансовой грамотности — заложить общие принципы разумного </a:t>
            </a:r>
            <a:r>
              <a:rPr lang="ru-RU" sz="2800" dirty="0" smtClean="0">
                <a:solidFill>
                  <a:srgbClr val="CC0000"/>
                </a:solidFill>
              </a:rPr>
              <a:t>финансового поведения </a:t>
            </a:r>
            <a:r>
              <a:rPr lang="ru-RU" sz="2800" dirty="0">
                <a:solidFill>
                  <a:srgbClr val="CC0000"/>
                </a:solidFill>
              </a:rPr>
              <a:t>человека</a:t>
            </a:r>
            <a:r>
              <a:rPr lang="ru-RU" sz="2800" dirty="0"/>
              <a:t>. </a:t>
            </a:r>
            <a:endParaRPr lang="ru-RU" sz="2800" dirty="0" smtClean="0"/>
          </a:p>
          <a:p>
            <a:pPr algn="just"/>
            <a:r>
              <a:rPr lang="ru-RU" sz="2800" dirty="0" smtClean="0"/>
              <a:t>И </a:t>
            </a:r>
            <a:r>
              <a:rPr lang="ru-RU" sz="2800" dirty="0"/>
              <a:t>это прежде всего готовность </a:t>
            </a:r>
            <a:r>
              <a:rPr lang="ru-RU" sz="2800" dirty="0" smtClean="0"/>
              <a:t>постоянно </a:t>
            </a:r>
            <a:r>
              <a:rPr lang="ru-RU" sz="2800" dirty="0"/>
              <a:t>узнавать </a:t>
            </a:r>
            <a:r>
              <a:rPr lang="ru-RU" sz="2800" dirty="0">
                <a:solidFill>
                  <a:srgbClr val="CC0000"/>
                </a:solidFill>
              </a:rPr>
              <a:t>новую информацию о финансовых продуктах и технологиях, оценивать их выгоды и недостатки и </a:t>
            </a:r>
            <a:r>
              <a:rPr lang="ru-RU" sz="2800" dirty="0" smtClean="0">
                <a:solidFill>
                  <a:srgbClr val="CC0000"/>
                </a:solidFill>
              </a:rPr>
              <a:t>определять</a:t>
            </a:r>
            <a:r>
              <a:rPr lang="ru-RU" sz="2800" dirty="0">
                <a:solidFill>
                  <a:srgbClr val="CC0000"/>
                </a:solidFill>
              </a:rPr>
              <a:t>, имеет ли смысл ими пользоваться и в какой мере</a:t>
            </a:r>
            <a:r>
              <a:rPr lang="ru-RU" sz="2800" dirty="0" smtClean="0">
                <a:solidFill>
                  <a:srgbClr val="CC0000"/>
                </a:solidFill>
              </a:rPr>
              <a:t>.</a:t>
            </a:r>
          </a:p>
          <a:p>
            <a:pPr algn="just"/>
            <a:r>
              <a:rPr lang="ru-RU" sz="2800" dirty="0">
                <a:solidFill>
                  <a:srgbClr val="CC0000"/>
                </a:solidFill>
              </a:rPr>
              <a:t/>
            </a:r>
            <a:br>
              <a:rPr lang="ru-RU" sz="2800" dirty="0">
                <a:solidFill>
                  <a:srgbClr val="CC0000"/>
                </a:solidFill>
              </a:rPr>
            </a:br>
            <a:r>
              <a:rPr lang="ru-RU" sz="2800" dirty="0" smtClean="0"/>
              <a:t>Необходимо </a:t>
            </a:r>
            <a:r>
              <a:rPr lang="ru-RU" sz="2800" dirty="0"/>
              <a:t>искать информацию и по мере появления тех или иных потребностей получать ее либо от друзей и знакомых, либо из официальных источников (например, на сайтах регуляторов или финансовых организаций), либо из </a:t>
            </a:r>
            <a:r>
              <a:rPr lang="ru-RU" sz="2800" dirty="0" smtClean="0"/>
              <a:t>заслуживающих </a:t>
            </a:r>
            <a:r>
              <a:rPr lang="ru-RU" sz="2800" dirty="0"/>
              <a:t>доверия общедоступных материалов. И не ленитесь перепроверять ее, особенно если речь идет о </a:t>
            </a:r>
            <a:r>
              <a:rPr lang="ru-RU" sz="2800" dirty="0" smtClean="0"/>
              <a:t>принятии </a:t>
            </a:r>
            <a:r>
              <a:rPr lang="ru-RU" sz="2800" dirty="0"/>
              <a:t>действительно важных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52118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660738"/>
            <a:ext cx="109855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рынке труда востребованы те специалисты, которые способны быстро реагировать на любые вызовы, осваивать новые знания и применять их в решении возникающих проблем. Это и есть функционально грамотные люди. Если учащийся сумел приобрести такие навыки, он будет легко ориентироваться в современной </a:t>
            </a:r>
            <a:r>
              <a:rPr lang="ru-RU" dirty="0" smtClean="0"/>
              <a:t>реальности.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Непременным условием сегодняшней функциональной грамотности является финансовая грамотность</a:t>
            </a:r>
          </a:p>
          <a:p>
            <a:r>
              <a:rPr lang="ru-RU" dirty="0"/>
              <a:t>По данным ВЦИОМ, </a:t>
            </a:r>
            <a:r>
              <a:rPr lang="ru-RU" dirty="0">
                <a:solidFill>
                  <a:srgbClr val="EA0000"/>
                </a:solidFill>
              </a:rPr>
              <a:t>каждому третьему россиянину иногда не хватает денег до зарплаты</a:t>
            </a:r>
            <a:r>
              <a:rPr lang="ru-RU" dirty="0"/>
              <a:t>, а для каждого </a:t>
            </a:r>
            <a:r>
              <a:rPr lang="ru-RU" dirty="0">
                <a:solidFill>
                  <a:srgbClr val="EA0000"/>
                </a:solidFill>
              </a:rPr>
              <a:t>десятого это постоянная проблема. </a:t>
            </a:r>
            <a:r>
              <a:rPr lang="ru-RU" dirty="0"/>
              <a:t>Часто вопрос не в низком достатке, а в неправильном управлении средствами</a:t>
            </a:r>
          </a:p>
          <a:p>
            <a:r>
              <a:rPr lang="ru-RU" dirty="0"/>
              <a:t>Что такое финансовая грамотность</a:t>
            </a:r>
          </a:p>
          <a:p>
            <a:r>
              <a:rPr lang="ru-RU" dirty="0"/>
              <a:t>Это набор навыков и знаний, которые помогают не тратить лишнего и приумножать накопления. К ним относятся планирование бюджета, знание кредитных и страховых продуктов, умение распоряжаться деньгами, правильно оплачивать счета, инвестировать и откладывать.</a:t>
            </a:r>
          </a:p>
          <a:p>
            <a:endParaRPr lang="ru-RU" dirty="0"/>
          </a:p>
          <a:p>
            <a:r>
              <a:rPr lang="ru-RU" dirty="0"/>
              <a:t>Среди стран G20 население России не добирает до средних показателей по уровню финансовой грамотности.</a:t>
            </a:r>
          </a:p>
          <a:p>
            <a:endParaRPr lang="ru-RU" b="1" dirty="0">
              <a:solidFill>
                <a:srgbClr val="00B0F0"/>
              </a:solidFill>
            </a:endParaRPr>
          </a:p>
          <a:p>
            <a:r>
              <a:rPr lang="ru-RU" b="1" dirty="0">
                <a:solidFill>
                  <a:srgbClr val="00B0F0"/>
                </a:solidFill>
              </a:rPr>
              <a:t>Подробнее на РБК:</a:t>
            </a:r>
          </a:p>
          <a:p>
            <a:r>
              <a:rPr lang="ru-RU" b="1" dirty="0">
                <a:solidFill>
                  <a:srgbClr val="00B0F0"/>
                </a:solidFill>
              </a:rPr>
              <a:t>https://trends.rbc.ru/trends/education/60abb47c9a79470e6482d2b7</a:t>
            </a:r>
          </a:p>
        </p:txBody>
      </p:sp>
    </p:spTree>
    <p:extLst>
      <p:ext uri="{BB962C8B-B14F-4D97-AF65-F5344CB8AC3E}">
        <p14:creationId xmlns:p14="http://schemas.microsoft.com/office/powerpoint/2010/main" val="3145629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32407</TotalTime>
  <Words>1687</Words>
  <Application>Microsoft Office PowerPoint</Application>
  <PresentationFormat>Широкоэкранный</PresentationFormat>
  <Paragraphs>196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inherit</vt:lpstr>
      <vt:lpstr>PT_Russia-Text</vt:lpstr>
      <vt:lpstr>Times New Roman</vt:lpstr>
      <vt:lpstr>Тема Office</vt:lpstr>
      <vt:lpstr>  Методика преподавания финансовой грамотности в образовательных учреждениях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Professional</cp:lastModifiedBy>
  <cp:revision>328</cp:revision>
  <dcterms:created xsi:type="dcterms:W3CDTF">2020-06-15T10:53:41Z</dcterms:created>
  <dcterms:modified xsi:type="dcterms:W3CDTF">2022-10-12T07:38:22Z</dcterms:modified>
</cp:coreProperties>
</file>