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4" r:id="rId4"/>
    <p:sldId id="261" r:id="rId5"/>
    <p:sldId id="292" r:id="rId6"/>
    <p:sldId id="257" r:id="rId7"/>
    <p:sldId id="263" r:id="rId8"/>
    <p:sldId id="266" r:id="rId9"/>
    <p:sldId id="260" r:id="rId10"/>
    <p:sldId id="282" r:id="rId11"/>
    <p:sldId id="280" r:id="rId12"/>
    <p:sldId id="283" r:id="rId13"/>
    <p:sldId id="289" r:id="rId14"/>
    <p:sldId id="290" r:id="rId15"/>
    <p:sldId id="293" r:id="rId16"/>
    <p:sldId id="294" r:id="rId17"/>
    <p:sldId id="284" r:id="rId1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652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68DD7-E6E6-4D44-B145-3D9D26094E5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3F0F6-2E43-4646-B835-469640E50A1F}">
      <dgm:prSet/>
      <dgm:spPr/>
      <dgm:t>
        <a:bodyPr/>
        <a:lstStyle/>
        <a:p>
          <a:r>
            <a:rPr lang="ru-RU" b="1" dirty="0"/>
            <a:t>Возрастающая сложность социально-технических систем порождает спрос на новые компетенции</a:t>
          </a:r>
          <a:endParaRPr lang="ru-RU" dirty="0"/>
        </a:p>
      </dgm:t>
    </dgm:pt>
    <dgm:pt modelId="{76782875-0578-4EA7-A40C-2C475FC3A5E8}" type="parTrans" cxnId="{1F034702-B4D2-4EA8-BA12-38D16812711C}">
      <dgm:prSet/>
      <dgm:spPr/>
      <dgm:t>
        <a:bodyPr/>
        <a:lstStyle/>
        <a:p>
          <a:endParaRPr lang="ru-RU"/>
        </a:p>
      </dgm:t>
    </dgm:pt>
    <dgm:pt modelId="{1AED66D8-C7FF-4B2A-B717-F7CEAFB7706C}" type="sibTrans" cxnId="{1F034702-B4D2-4EA8-BA12-38D16812711C}">
      <dgm:prSet/>
      <dgm:spPr/>
      <dgm:t>
        <a:bodyPr/>
        <a:lstStyle/>
        <a:p>
          <a:endParaRPr lang="ru-RU"/>
        </a:p>
      </dgm:t>
    </dgm:pt>
    <dgm:pt modelId="{1A67572D-7285-438B-9CDA-F31B91699C3E}">
      <dgm:prSet/>
      <dgm:spPr/>
      <dgm:t>
        <a:bodyPr/>
        <a:lstStyle/>
        <a:p>
          <a:r>
            <a:rPr lang="ru-RU" b="1" dirty="0"/>
            <a:t>Неудовлетворенность обществом современной системой образования ставит новые задачи ее модернизации </a:t>
          </a:r>
          <a:endParaRPr lang="ru-RU" dirty="0"/>
        </a:p>
      </dgm:t>
    </dgm:pt>
    <dgm:pt modelId="{0E12899A-D9A9-4B33-A922-7C2C87B087B7}" type="parTrans" cxnId="{4C0A6F20-8F8A-4B18-B0D9-224774B728B3}">
      <dgm:prSet/>
      <dgm:spPr/>
      <dgm:t>
        <a:bodyPr/>
        <a:lstStyle/>
        <a:p>
          <a:endParaRPr lang="ru-RU"/>
        </a:p>
      </dgm:t>
    </dgm:pt>
    <dgm:pt modelId="{4CFAECB9-39CB-46A9-999C-57BE00204CD1}" type="sibTrans" cxnId="{4C0A6F20-8F8A-4B18-B0D9-224774B728B3}">
      <dgm:prSet/>
      <dgm:spPr/>
      <dgm:t>
        <a:bodyPr/>
        <a:lstStyle/>
        <a:p>
          <a:endParaRPr lang="ru-RU"/>
        </a:p>
      </dgm:t>
    </dgm:pt>
    <dgm:pt modelId="{6150C692-009E-4E4D-82F0-09A8C9DDDB8A}">
      <dgm:prSet/>
      <dgm:spPr/>
      <dgm:t>
        <a:bodyPr/>
        <a:lstStyle/>
        <a:p>
          <a:r>
            <a:rPr lang="ru-RU" b="1" dirty="0"/>
            <a:t>Стремительное развитие ИКТ порождает новые способы персонального и коллективного обучения</a:t>
          </a:r>
          <a:endParaRPr lang="ru-RU" dirty="0"/>
        </a:p>
      </dgm:t>
    </dgm:pt>
    <dgm:pt modelId="{A12ED899-1FB0-466F-ADD9-04E3420BD4CD}" type="parTrans" cxnId="{A77EA75B-B301-450D-96AF-A6EFB1FE39D3}">
      <dgm:prSet/>
      <dgm:spPr/>
      <dgm:t>
        <a:bodyPr/>
        <a:lstStyle/>
        <a:p>
          <a:endParaRPr lang="ru-RU"/>
        </a:p>
      </dgm:t>
    </dgm:pt>
    <dgm:pt modelId="{3CCA7808-9A28-46BA-91CA-A3F916C481C1}" type="sibTrans" cxnId="{A77EA75B-B301-450D-96AF-A6EFB1FE39D3}">
      <dgm:prSet/>
      <dgm:spPr/>
      <dgm:t>
        <a:bodyPr/>
        <a:lstStyle/>
        <a:p>
          <a:endParaRPr lang="ru-RU"/>
        </a:p>
      </dgm:t>
    </dgm:pt>
    <dgm:pt modelId="{5307A841-3CD6-418F-8F98-D1D35A508B4F}" type="pres">
      <dgm:prSet presAssocID="{9B768DD7-E6E6-4D44-B145-3D9D26094E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339B6A-D114-4B5A-92FE-4AC1F2B7D65E}" type="pres">
      <dgm:prSet presAssocID="{9B768DD7-E6E6-4D44-B145-3D9D26094E5D}" presName="fgShape" presStyleLbl="fgShp" presStyleIdx="0" presStyleCnt="1"/>
      <dgm:spPr/>
    </dgm:pt>
    <dgm:pt modelId="{BB70695C-799A-4A0F-B020-3B5BD482F238}" type="pres">
      <dgm:prSet presAssocID="{9B768DD7-E6E6-4D44-B145-3D9D26094E5D}" presName="linComp" presStyleCnt="0"/>
      <dgm:spPr/>
    </dgm:pt>
    <dgm:pt modelId="{BA18C525-7C02-444F-B25F-40C79FFA4547}" type="pres">
      <dgm:prSet presAssocID="{4003F0F6-2E43-4646-B835-469640E50A1F}" presName="compNode" presStyleCnt="0"/>
      <dgm:spPr/>
    </dgm:pt>
    <dgm:pt modelId="{ADFC8F56-11B8-4ABC-B4B6-AFBB01159897}" type="pres">
      <dgm:prSet presAssocID="{4003F0F6-2E43-4646-B835-469640E50A1F}" presName="bkgdShape" presStyleLbl="node1" presStyleIdx="0" presStyleCnt="3"/>
      <dgm:spPr/>
      <dgm:t>
        <a:bodyPr/>
        <a:lstStyle/>
        <a:p>
          <a:endParaRPr lang="ru-RU"/>
        </a:p>
      </dgm:t>
    </dgm:pt>
    <dgm:pt modelId="{F18A5F75-A20E-4A8E-886C-4035FA3946D7}" type="pres">
      <dgm:prSet presAssocID="{4003F0F6-2E43-4646-B835-469640E50A1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1EA1B-04C2-4373-96B4-5D6063151128}" type="pres">
      <dgm:prSet presAssocID="{4003F0F6-2E43-4646-B835-469640E50A1F}" presName="invisiNode" presStyleLbl="node1" presStyleIdx="0" presStyleCnt="3"/>
      <dgm:spPr/>
    </dgm:pt>
    <dgm:pt modelId="{6DA21CDE-0A3D-4AEB-813D-AEB3E295A344}" type="pres">
      <dgm:prSet presAssocID="{4003F0F6-2E43-4646-B835-469640E50A1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BCD43741-1F1D-4B34-9257-C35936E5262F}" type="pres">
      <dgm:prSet presAssocID="{1AED66D8-C7FF-4B2A-B717-F7CEAFB770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9710D1-BB6D-4A2C-A306-C8AD111FBE0C}" type="pres">
      <dgm:prSet presAssocID="{1A67572D-7285-438B-9CDA-F31B91699C3E}" presName="compNode" presStyleCnt="0"/>
      <dgm:spPr/>
    </dgm:pt>
    <dgm:pt modelId="{E9FC9BFA-CC2C-42CE-A525-1CBB1FA34B30}" type="pres">
      <dgm:prSet presAssocID="{1A67572D-7285-438B-9CDA-F31B91699C3E}" presName="bkgdShape" presStyleLbl="node1" presStyleIdx="1" presStyleCnt="3"/>
      <dgm:spPr/>
      <dgm:t>
        <a:bodyPr/>
        <a:lstStyle/>
        <a:p>
          <a:endParaRPr lang="ru-RU"/>
        </a:p>
      </dgm:t>
    </dgm:pt>
    <dgm:pt modelId="{9A72FEBD-5FCB-4FF0-8FA3-6E5AF52FAF92}" type="pres">
      <dgm:prSet presAssocID="{1A67572D-7285-438B-9CDA-F31B91699C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37B14-6AF5-46A4-B425-BF57358ED6FD}" type="pres">
      <dgm:prSet presAssocID="{1A67572D-7285-438B-9CDA-F31B91699C3E}" presName="invisiNode" presStyleLbl="node1" presStyleIdx="1" presStyleCnt="3"/>
      <dgm:spPr/>
    </dgm:pt>
    <dgm:pt modelId="{5793BE93-B3D7-46C4-8F0B-9C834446C951}" type="pres">
      <dgm:prSet presAssocID="{1A67572D-7285-438B-9CDA-F31B91699C3E}" presName="imagNode" presStyleLbl="f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61708190-9615-40E7-8B10-D79A93CDC21B}" type="pres">
      <dgm:prSet presAssocID="{4CFAECB9-39CB-46A9-999C-57BE00204C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3AFEFF-2DA7-4F86-958B-1043B1FF724B}" type="pres">
      <dgm:prSet presAssocID="{6150C692-009E-4E4D-82F0-09A8C9DDDB8A}" presName="compNode" presStyleCnt="0"/>
      <dgm:spPr/>
    </dgm:pt>
    <dgm:pt modelId="{A70D5EFE-AAA6-43A6-860D-765F256D8B69}" type="pres">
      <dgm:prSet presAssocID="{6150C692-009E-4E4D-82F0-09A8C9DDDB8A}" presName="bkgdShape" presStyleLbl="node1" presStyleIdx="2" presStyleCnt="3"/>
      <dgm:spPr/>
      <dgm:t>
        <a:bodyPr/>
        <a:lstStyle/>
        <a:p>
          <a:endParaRPr lang="ru-RU"/>
        </a:p>
      </dgm:t>
    </dgm:pt>
    <dgm:pt modelId="{9AFBA7D3-646E-4AB0-B96F-2BFEE671896A}" type="pres">
      <dgm:prSet presAssocID="{6150C692-009E-4E4D-82F0-09A8C9DDDB8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C15A8-7DA8-4CAE-B758-F50A59D50917}" type="pres">
      <dgm:prSet presAssocID="{6150C692-009E-4E4D-82F0-09A8C9DDDB8A}" presName="invisiNode" presStyleLbl="node1" presStyleIdx="2" presStyleCnt="3"/>
      <dgm:spPr/>
    </dgm:pt>
    <dgm:pt modelId="{515E3026-D0F2-40FB-AFD7-8B33CBE16CAB}" type="pres">
      <dgm:prSet presAssocID="{6150C692-009E-4E4D-82F0-09A8C9DDDB8A}" presName="imagNode" presStyleLbl="fgImgPlace1" presStyleIdx="2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A77EA75B-B301-450D-96AF-A6EFB1FE39D3}" srcId="{9B768DD7-E6E6-4D44-B145-3D9D26094E5D}" destId="{6150C692-009E-4E4D-82F0-09A8C9DDDB8A}" srcOrd="2" destOrd="0" parTransId="{A12ED899-1FB0-466F-ADD9-04E3420BD4CD}" sibTransId="{3CCA7808-9A28-46BA-91CA-A3F916C481C1}"/>
    <dgm:cxn modelId="{147DA82B-DCEC-4C9A-AEB5-7A16CF9828B0}" type="presOf" srcId="{1A67572D-7285-438B-9CDA-F31B91699C3E}" destId="{E9FC9BFA-CC2C-42CE-A525-1CBB1FA34B30}" srcOrd="0" destOrd="0" presId="urn:microsoft.com/office/officeart/2005/8/layout/hList7"/>
    <dgm:cxn modelId="{1F034702-B4D2-4EA8-BA12-38D16812711C}" srcId="{9B768DD7-E6E6-4D44-B145-3D9D26094E5D}" destId="{4003F0F6-2E43-4646-B835-469640E50A1F}" srcOrd="0" destOrd="0" parTransId="{76782875-0578-4EA7-A40C-2C475FC3A5E8}" sibTransId="{1AED66D8-C7FF-4B2A-B717-F7CEAFB7706C}"/>
    <dgm:cxn modelId="{3BB0AF84-A5F8-414A-928F-B4F7A223CABF}" type="presOf" srcId="{4CFAECB9-39CB-46A9-999C-57BE00204CD1}" destId="{61708190-9615-40E7-8B10-D79A93CDC21B}" srcOrd="0" destOrd="0" presId="urn:microsoft.com/office/officeart/2005/8/layout/hList7"/>
    <dgm:cxn modelId="{4C0A6F20-8F8A-4B18-B0D9-224774B728B3}" srcId="{9B768DD7-E6E6-4D44-B145-3D9D26094E5D}" destId="{1A67572D-7285-438B-9CDA-F31B91699C3E}" srcOrd="1" destOrd="0" parTransId="{0E12899A-D9A9-4B33-A922-7C2C87B087B7}" sibTransId="{4CFAECB9-39CB-46A9-999C-57BE00204CD1}"/>
    <dgm:cxn modelId="{01480585-08F0-457F-B88A-7DA48FB2594F}" type="presOf" srcId="{1A67572D-7285-438B-9CDA-F31B91699C3E}" destId="{9A72FEBD-5FCB-4FF0-8FA3-6E5AF52FAF92}" srcOrd="1" destOrd="0" presId="urn:microsoft.com/office/officeart/2005/8/layout/hList7"/>
    <dgm:cxn modelId="{51D71BD4-15AA-431F-AF32-72D5B3565652}" type="presOf" srcId="{6150C692-009E-4E4D-82F0-09A8C9DDDB8A}" destId="{A70D5EFE-AAA6-43A6-860D-765F256D8B69}" srcOrd="0" destOrd="0" presId="urn:microsoft.com/office/officeart/2005/8/layout/hList7"/>
    <dgm:cxn modelId="{0CE5C29E-883F-4075-A553-A06B808C4D88}" type="presOf" srcId="{6150C692-009E-4E4D-82F0-09A8C9DDDB8A}" destId="{9AFBA7D3-646E-4AB0-B96F-2BFEE671896A}" srcOrd="1" destOrd="0" presId="urn:microsoft.com/office/officeart/2005/8/layout/hList7"/>
    <dgm:cxn modelId="{65F2718D-B07E-4E22-8411-ECF70D3D39C9}" type="presOf" srcId="{4003F0F6-2E43-4646-B835-469640E50A1F}" destId="{F18A5F75-A20E-4A8E-886C-4035FA3946D7}" srcOrd="1" destOrd="0" presId="urn:microsoft.com/office/officeart/2005/8/layout/hList7"/>
    <dgm:cxn modelId="{F6CD5BF5-08D6-45D1-B603-0A793EB93686}" type="presOf" srcId="{9B768DD7-E6E6-4D44-B145-3D9D26094E5D}" destId="{5307A841-3CD6-418F-8F98-D1D35A508B4F}" srcOrd="0" destOrd="0" presId="urn:microsoft.com/office/officeart/2005/8/layout/hList7"/>
    <dgm:cxn modelId="{6348B34E-0E01-41F3-98B9-60588FD15F8A}" type="presOf" srcId="{4003F0F6-2E43-4646-B835-469640E50A1F}" destId="{ADFC8F56-11B8-4ABC-B4B6-AFBB01159897}" srcOrd="0" destOrd="0" presId="urn:microsoft.com/office/officeart/2005/8/layout/hList7"/>
    <dgm:cxn modelId="{9C98BE6F-7402-42F0-99DC-C1DB47A63B19}" type="presOf" srcId="{1AED66D8-C7FF-4B2A-B717-F7CEAFB7706C}" destId="{BCD43741-1F1D-4B34-9257-C35936E5262F}" srcOrd="0" destOrd="0" presId="urn:microsoft.com/office/officeart/2005/8/layout/hList7"/>
    <dgm:cxn modelId="{94893F94-A8FB-49F3-B1D9-49B23764BBE6}" type="presParOf" srcId="{5307A841-3CD6-418F-8F98-D1D35A508B4F}" destId="{E5339B6A-D114-4B5A-92FE-4AC1F2B7D65E}" srcOrd="0" destOrd="0" presId="urn:microsoft.com/office/officeart/2005/8/layout/hList7"/>
    <dgm:cxn modelId="{418158C9-7E02-4EB8-9698-3F35D282EE33}" type="presParOf" srcId="{5307A841-3CD6-418F-8F98-D1D35A508B4F}" destId="{BB70695C-799A-4A0F-B020-3B5BD482F238}" srcOrd="1" destOrd="0" presId="urn:microsoft.com/office/officeart/2005/8/layout/hList7"/>
    <dgm:cxn modelId="{D78446FE-EB6F-43F1-A39D-6CE61EB3649F}" type="presParOf" srcId="{BB70695C-799A-4A0F-B020-3B5BD482F238}" destId="{BA18C525-7C02-444F-B25F-40C79FFA4547}" srcOrd="0" destOrd="0" presId="urn:microsoft.com/office/officeart/2005/8/layout/hList7"/>
    <dgm:cxn modelId="{E29CB877-1E91-4370-8D2E-F346F555358D}" type="presParOf" srcId="{BA18C525-7C02-444F-B25F-40C79FFA4547}" destId="{ADFC8F56-11B8-4ABC-B4B6-AFBB01159897}" srcOrd="0" destOrd="0" presId="urn:microsoft.com/office/officeart/2005/8/layout/hList7"/>
    <dgm:cxn modelId="{692E14FF-4E15-40FE-9258-9D5C04916385}" type="presParOf" srcId="{BA18C525-7C02-444F-B25F-40C79FFA4547}" destId="{F18A5F75-A20E-4A8E-886C-4035FA3946D7}" srcOrd="1" destOrd="0" presId="urn:microsoft.com/office/officeart/2005/8/layout/hList7"/>
    <dgm:cxn modelId="{3899D4BC-8336-45E8-9497-349D2ADC66DD}" type="presParOf" srcId="{BA18C525-7C02-444F-B25F-40C79FFA4547}" destId="{1881EA1B-04C2-4373-96B4-5D6063151128}" srcOrd="2" destOrd="0" presId="urn:microsoft.com/office/officeart/2005/8/layout/hList7"/>
    <dgm:cxn modelId="{A6F55205-7CCD-4989-9947-C45BD724A463}" type="presParOf" srcId="{BA18C525-7C02-444F-B25F-40C79FFA4547}" destId="{6DA21CDE-0A3D-4AEB-813D-AEB3E295A344}" srcOrd="3" destOrd="0" presId="urn:microsoft.com/office/officeart/2005/8/layout/hList7"/>
    <dgm:cxn modelId="{2E0E9B74-85F6-477F-B270-C95B77DD83CE}" type="presParOf" srcId="{BB70695C-799A-4A0F-B020-3B5BD482F238}" destId="{BCD43741-1F1D-4B34-9257-C35936E5262F}" srcOrd="1" destOrd="0" presId="urn:microsoft.com/office/officeart/2005/8/layout/hList7"/>
    <dgm:cxn modelId="{39E98620-4F22-4417-9EA9-534378052D8E}" type="presParOf" srcId="{BB70695C-799A-4A0F-B020-3B5BD482F238}" destId="{AD9710D1-BB6D-4A2C-A306-C8AD111FBE0C}" srcOrd="2" destOrd="0" presId="urn:microsoft.com/office/officeart/2005/8/layout/hList7"/>
    <dgm:cxn modelId="{7192E5D1-7581-4552-AF31-49593FCD233F}" type="presParOf" srcId="{AD9710D1-BB6D-4A2C-A306-C8AD111FBE0C}" destId="{E9FC9BFA-CC2C-42CE-A525-1CBB1FA34B30}" srcOrd="0" destOrd="0" presId="urn:microsoft.com/office/officeart/2005/8/layout/hList7"/>
    <dgm:cxn modelId="{353746AB-1347-4366-9EC2-2278F7780BFF}" type="presParOf" srcId="{AD9710D1-BB6D-4A2C-A306-C8AD111FBE0C}" destId="{9A72FEBD-5FCB-4FF0-8FA3-6E5AF52FAF92}" srcOrd="1" destOrd="0" presId="urn:microsoft.com/office/officeart/2005/8/layout/hList7"/>
    <dgm:cxn modelId="{11BFBBAE-AAA0-46B8-A2B7-ED4C97A1E41F}" type="presParOf" srcId="{AD9710D1-BB6D-4A2C-A306-C8AD111FBE0C}" destId="{BF037B14-6AF5-46A4-B425-BF57358ED6FD}" srcOrd="2" destOrd="0" presId="urn:microsoft.com/office/officeart/2005/8/layout/hList7"/>
    <dgm:cxn modelId="{AEFBFF19-BE63-4B1B-80C0-CFFEC36A48DE}" type="presParOf" srcId="{AD9710D1-BB6D-4A2C-A306-C8AD111FBE0C}" destId="{5793BE93-B3D7-46C4-8F0B-9C834446C951}" srcOrd="3" destOrd="0" presId="urn:microsoft.com/office/officeart/2005/8/layout/hList7"/>
    <dgm:cxn modelId="{40C64F2D-1FA3-4BC2-99C0-32C6082C29AE}" type="presParOf" srcId="{BB70695C-799A-4A0F-B020-3B5BD482F238}" destId="{61708190-9615-40E7-8B10-D79A93CDC21B}" srcOrd="3" destOrd="0" presId="urn:microsoft.com/office/officeart/2005/8/layout/hList7"/>
    <dgm:cxn modelId="{AABCD62B-64F1-43AC-B9BE-AD3F9D1255D6}" type="presParOf" srcId="{BB70695C-799A-4A0F-B020-3B5BD482F238}" destId="{8F3AFEFF-2DA7-4F86-958B-1043B1FF724B}" srcOrd="4" destOrd="0" presId="urn:microsoft.com/office/officeart/2005/8/layout/hList7"/>
    <dgm:cxn modelId="{E01894F3-07EE-471B-91FA-56F51925A4BF}" type="presParOf" srcId="{8F3AFEFF-2DA7-4F86-958B-1043B1FF724B}" destId="{A70D5EFE-AAA6-43A6-860D-765F256D8B69}" srcOrd="0" destOrd="0" presId="urn:microsoft.com/office/officeart/2005/8/layout/hList7"/>
    <dgm:cxn modelId="{40BC4B51-5961-4951-8A5F-CF26D5195D46}" type="presParOf" srcId="{8F3AFEFF-2DA7-4F86-958B-1043B1FF724B}" destId="{9AFBA7D3-646E-4AB0-B96F-2BFEE671896A}" srcOrd="1" destOrd="0" presId="urn:microsoft.com/office/officeart/2005/8/layout/hList7"/>
    <dgm:cxn modelId="{CE4301A3-7346-4A81-B05E-7E73D17CF6FE}" type="presParOf" srcId="{8F3AFEFF-2DA7-4F86-958B-1043B1FF724B}" destId="{052C15A8-7DA8-4CAE-B758-F50A59D50917}" srcOrd="2" destOrd="0" presId="urn:microsoft.com/office/officeart/2005/8/layout/hList7"/>
    <dgm:cxn modelId="{BBD2C4F2-E263-4BD9-8AA9-12318354A2AE}" type="presParOf" srcId="{8F3AFEFF-2DA7-4F86-958B-1043B1FF724B}" destId="{515E3026-D0F2-40FB-AFD7-8B33CBE16C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DC547-E47F-4323-8666-8AEDE21EF58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2F517-1426-4F2F-AFC0-B2B82FF8C6E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в начале жизни</a:t>
          </a:r>
        </a:p>
      </dgm:t>
    </dgm:pt>
    <dgm:pt modelId="{86416121-91DE-4037-8BD3-8A0477C3020B}" type="parTrans" cxnId="{2E68B236-7151-4C67-B2B9-E7FC7CB2D16D}">
      <dgm:prSet/>
      <dgm:spPr/>
      <dgm:t>
        <a:bodyPr/>
        <a:lstStyle/>
        <a:p>
          <a:endParaRPr lang="ru-RU"/>
        </a:p>
      </dgm:t>
    </dgm:pt>
    <dgm:pt modelId="{D57FCB96-3F39-42FB-9739-D0A574398144}" type="sibTrans" cxnId="{2E68B236-7151-4C67-B2B9-E7FC7CB2D16D}">
      <dgm:prSet/>
      <dgm:spPr/>
      <dgm:t>
        <a:bodyPr/>
        <a:lstStyle/>
        <a:p>
          <a:endParaRPr lang="ru-RU"/>
        </a:p>
      </dgm:t>
    </dgm:pt>
    <dgm:pt modelId="{7A8AFCF2-A562-4EBF-B9E4-92BCFF4ED2B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через всю жизнь (непрерывное образование)</a:t>
          </a:r>
        </a:p>
      </dgm:t>
    </dgm:pt>
    <dgm:pt modelId="{2A0BF75D-3DB2-4CC2-A5EE-32DE53741A0A}" type="parTrans" cxnId="{0B72DED4-E6C8-44C0-AF0B-B338C76278A8}">
      <dgm:prSet/>
      <dgm:spPr/>
      <dgm:t>
        <a:bodyPr/>
        <a:lstStyle/>
        <a:p>
          <a:endParaRPr lang="ru-RU"/>
        </a:p>
      </dgm:t>
    </dgm:pt>
    <dgm:pt modelId="{C97C4E3A-C2B5-482D-9FB1-1BF3094C9043}" type="sibTrans" cxnId="{0B72DED4-E6C8-44C0-AF0B-B338C76278A8}">
      <dgm:prSet/>
      <dgm:spPr/>
      <dgm:t>
        <a:bodyPr/>
        <a:lstStyle/>
        <a:p>
          <a:endParaRPr lang="ru-RU"/>
        </a:p>
      </dgm:t>
    </dgm:pt>
    <dgm:pt modelId="{901E2B30-62BC-4A75-AFAC-987914310462}">
      <dgm:prSet custT="1"/>
      <dgm:spPr/>
      <dgm:t>
        <a:bodyPr/>
        <a:lstStyle/>
        <a:p>
          <a:pPr>
            <a:buFontTx/>
            <a:buNone/>
          </a:pPr>
          <a:r>
            <a:rPr lang="ru-RU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rPr>
            <a:t>   </a:t>
          </a:r>
          <a:r>
            <a:rPr lang="ru-RU" sz="2400" b="1" kern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+mn-cs"/>
            </a:rPr>
            <a:t>с соответствующим расширением образовательной инфраструктуры за пределы школьно-вузовской системы </a:t>
          </a:r>
          <a:endParaRPr lang="ru-RU" sz="2400" b="1" dirty="0">
            <a:latin typeface="+mn-lt"/>
          </a:endParaRPr>
        </a:p>
      </dgm:t>
    </dgm:pt>
    <dgm:pt modelId="{87F9132B-857C-4074-A51C-F61C87D00A84}" type="parTrans" cxnId="{AF51F393-44BE-4520-A5EE-EE8D92258C01}">
      <dgm:prSet/>
      <dgm:spPr/>
      <dgm:t>
        <a:bodyPr/>
        <a:lstStyle/>
        <a:p>
          <a:endParaRPr lang="ru-RU"/>
        </a:p>
      </dgm:t>
    </dgm:pt>
    <dgm:pt modelId="{504D87CB-B97A-469D-B67D-0FF962D55F9E}" type="sibTrans" cxnId="{AF51F393-44BE-4520-A5EE-EE8D92258C01}">
      <dgm:prSet/>
      <dgm:spPr/>
      <dgm:t>
        <a:bodyPr/>
        <a:lstStyle/>
        <a:p>
          <a:endParaRPr lang="ru-RU"/>
        </a:p>
      </dgm:t>
    </dgm:pt>
    <dgm:pt modelId="{06D8236A-92E4-45E9-AF41-CC49E288F8FD}" type="pres">
      <dgm:prSet presAssocID="{04DDC547-E47F-4323-8666-8AEDE21EF5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C296F-81A1-4E4F-BD01-52CD3D70E6F2}" type="pres">
      <dgm:prSet presAssocID="{04DDC547-E47F-4323-8666-8AEDE21EF589}" presName="tSp" presStyleCnt="0"/>
      <dgm:spPr/>
    </dgm:pt>
    <dgm:pt modelId="{6C9AE731-AEFD-4461-B5EA-2EDC9AC7C988}" type="pres">
      <dgm:prSet presAssocID="{04DDC547-E47F-4323-8666-8AEDE21EF589}" presName="bSp" presStyleCnt="0"/>
      <dgm:spPr/>
    </dgm:pt>
    <dgm:pt modelId="{5AE51818-CFAD-4168-B659-19D424317034}" type="pres">
      <dgm:prSet presAssocID="{04DDC547-E47F-4323-8666-8AEDE21EF589}" presName="process" presStyleCnt="0"/>
      <dgm:spPr/>
    </dgm:pt>
    <dgm:pt modelId="{FBB7E2AA-CE4C-4D0C-9908-7890E708B361}" type="pres">
      <dgm:prSet presAssocID="{27E2F517-1426-4F2F-AFC0-B2B82FF8C6E8}" presName="composite1" presStyleCnt="0"/>
      <dgm:spPr/>
    </dgm:pt>
    <dgm:pt modelId="{BC952CBC-DDA7-4ADF-983C-8E44B9A86CC0}" type="pres">
      <dgm:prSet presAssocID="{27E2F517-1426-4F2F-AFC0-B2B82FF8C6E8}" presName="dummyNode1" presStyleLbl="node1" presStyleIdx="0" presStyleCnt="2"/>
      <dgm:spPr/>
    </dgm:pt>
    <dgm:pt modelId="{214EF689-A2C0-496B-8633-C2519C16D3C4}" type="pres">
      <dgm:prSet presAssocID="{27E2F517-1426-4F2F-AFC0-B2B82FF8C6E8}" presName="childNode1" presStyleLbl="bgAcc1" presStyleIdx="0" presStyleCnt="2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011C47F9-4F59-44C6-9D36-B030592504E2}" type="pres">
      <dgm:prSet presAssocID="{27E2F517-1426-4F2F-AFC0-B2B82FF8C6E8}" presName="childNode1tx" presStyleLbl="bgAcc1" presStyleIdx="0" presStyleCnt="2">
        <dgm:presLayoutVars>
          <dgm:bulletEnabled val="1"/>
        </dgm:presLayoutVars>
      </dgm:prSet>
      <dgm:spPr/>
    </dgm:pt>
    <dgm:pt modelId="{AD3D4CE7-F9AF-4520-8598-FBA396957050}" type="pres">
      <dgm:prSet presAssocID="{27E2F517-1426-4F2F-AFC0-B2B82FF8C6E8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6CB0C-F0C5-4513-A540-4A2F12CAF246}" type="pres">
      <dgm:prSet presAssocID="{27E2F517-1426-4F2F-AFC0-B2B82FF8C6E8}" presName="connSite1" presStyleCnt="0"/>
      <dgm:spPr/>
    </dgm:pt>
    <dgm:pt modelId="{B8556498-456D-4B47-AC05-FA73FCFAE0A4}" type="pres">
      <dgm:prSet presAssocID="{D57FCB96-3F39-42FB-9739-D0A574398144}" presName="Name9" presStyleLbl="sibTrans2D1" presStyleIdx="0" presStyleCnt="1" custLinFactNeighborX="7204" custLinFactNeighborY="-14731"/>
      <dgm:spPr/>
      <dgm:t>
        <a:bodyPr/>
        <a:lstStyle/>
        <a:p>
          <a:endParaRPr lang="ru-RU"/>
        </a:p>
      </dgm:t>
    </dgm:pt>
    <dgm:pt modelId="{9437802C-C5EA-4AA9-8130-7927AE9D9141}" type="pres">
      <dgm:prSet presAssocID="{7A8AFCF2-A562-4EBF-B9E4-92BCFF4ED2B1}" presName="composite2" presStyleCnt="0"/>
      <dgm:spPr/>
    </dgm:pt>
    <dgm:pt modelId="{C31E2BD8-2F68-44AF-8B68-B921C7FB211B}" type="pres">
      <dgm:prSet presAssocID="{7A8AFCF2-A562-4EBF-B9E4-92BCFF4ED2B1}" presName="dummyNode2" presStyleLbl="node1" presStyleIdx="0" presStyleCnt="2"/>
      <dgm:spPr/>
    </dgm:pt>
    <dgm:pt modelId="{41E9F1DF-3A92-44CA-8665-11B8B5B2C640}" type="pres">
      <dgm:prSet presAssocID="{7A8AFCF2-A562-4EBF-B9E4-92BCFF4ED2B1}" presName="childNode2" presStyleLbl="bgAcc1" presStyleIdx="1" presStyleCnt="2" custScaleX="159403" custScaleY="87662" custLinFactNeighborX="429" custLinFactNeighborY="-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AC46B-2A77-4ADA-A484-654501FE5A05}" type="pres">
      <dgm:prSet presAssocID="{7A8AFCF2-A562-4EBF-B9E4-92BCFF4ED2B1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8BA9-A894-4652-BB53-BF85B0DA09B8}" type="pres">
      <dgm:prSet presAssocID="{7A8AFCF2-A562-4EBF-B9E4-92BCFF4ED2B1}" presName="parentNode2" presStyleLbl="node1" presStyleIdx="1" presStyleCnt="2" custScaleX="137623" custLinFactNeighborX="-20480" custLinFactNeighborY="-2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E1177-94D3-447C-9861-A09CDE5DEF0C}" type="pres">
      <dgm:prSet presAssocID="{7A8AFCF2-A562-4EBF-B9E4-92BCFF4ED2B1}" presName="connSite2" presStyleCnt="0"/>
      <dgm:spPr/>
    </dgm:pt>
  </dgm:ptLst>
  <dgm:cxnLst>
    <dgm:cxn modelId="{2E68B236-7151-4C67-B2B9-E7FC7CB2D16D}" srcId="{04DDC547-E47F-4323-8666-8AEDE21EF589}" destId="{27E2F517-1426-4F2F-AFC0-B2B82FF8C6E8}" srcOrd="0" destOrd="0" parTransId="{86416121-91DE-4037-8BD3-8A0477C3020B}" sibTransId="{D57FCB96-3F39-42FB-9739-D0A574398144}"/>
    <dgm:cxn modelId="{AF51F393-44BE-4520-A5EE-EE8D92258C01}" srcId="{7A8AFCF2-A562-4EBF-B9E4-92BCFF4ED2B1}" destId="{901E2B30-62BC-4A75-AFAC-987914310462}" srcOrd="0" destOrd="0" parTransId="{87F9132B-857C-4074-A51C-F61C87D00A84}" sibTransId="{504D87CB-B97A-469D-B67D-0FF962D55F9E}"/>
    <dgm:cxn modelId="{0B72DED4-E6C8-44C0-AF0B-B338C76278A8}" srcId="{04DDC547-E47F-4323-8666-8AEDE21EF589}" destId="{7A8AFCF2-A562-4EBF-B9E4-92BCFF4ED2B1}" srcOrd="1" destOrd="0" parTransId="{2A0BF75D-3DB2-4CC2-A5EE-32DE53741A0A}" sibTransId="{C97C4E3A-C2B5-482D-9FB1-1BF3094C9043}"/>
    <dgm:cxn modelId="{0300E411-0642-475A-985A-4683804511D4}" type="presOf" srcId="{901E2B30-62BC-4A75-AFAC-987914310462}" destId="{41E9F1DF-3A92-44CA-8665-11B8B5B2C640}" srcOrd="0" destOrd="0" presId="urn:microsoft.com/office/officeart/2005/8/layout/hProcess4"/>
    <dgm:cxn modelId="{DD357863-BB01-4DF5-AC1B-EB4DB2D0874C}" type="presOf" srcId="{04DDC547-E47F-4323-8666-8AEDE21EF589}" destId="{06D8236A-92E4-45E9-AF41-CC49E288F8FD}" srcOrd="0" destOrd="0" presId="urn:microsoft.com/office/officeart/2005/8/layout/hProcess4"/>
    <dgm:cxn modelId="{E59F62D5-84A6-43AE-AD82-6EC92F61B5B7}" type="presOf" srcId="{D57FCB96-3F39-42FB-9739-D0A574398144}" destId="{B8556498-456D-4B47-AC05-FA73FCFAE0A4}" srcOrd="0" destOrd="0" presId="urn:microsoft.com/office/officeart/2005/8/layout/hProcess4"/>
    <dgm:cxn modelId="{960FEDB9-14ED-47F5-B522-E5CBEFAE8DBC}" type="presOf" srcId="{7A8AFCF2-A562-4EBF-B9E4-92BCFF4ED2B1}" destId="{12928BA9-A894-4652-BB53-BF85B0DA09B8}" srcOrd="0" destOrd="0" presId="urn:microsoft.com/office/officeart/2005/8/layout/hProcess4"/>
    <dgm:cxn modelId="{AB8E7E0C-83B7-4559-A9F3-CD945CAE3214}" type="presOf" srcId="{901E2B30-62BC-4A75-AFAC-987914310462}" destId="{BBBAC46B-2A77-4ADA-A484-654501FE5A05}" srcOrd="1" destOrd="0" presId="urn:microsoft.com/office/officeart/2005/8/layout/hProcess4"/>
    <dgm:cxn modelId="{E7D57C21-AA1F-438C-8821-0D82A89A5B6F}" type="presOf" srcId="{27E2F517-1426-4F2F-AFC0-B2B82FF8C6E8}" destId="{AD3D4CE7-F9AF-4520-8598-FBA396957050}" srcOrd="0" destOrd="0" presId="urn:microsoft.com/office/officeart/2005/8/layout/hProcess4"/>
    <dgm:cxn modelId="{EC1BDC3E-5239-422E-802B-54DBD221AE3E}" type="presParOf" srcId="{06D8236A-92E4-45E9-AF41-CC49E288F8FD}" destId="{40AC296F-81A1-4E4F-BD01-52CD3D70E6F2}" srcOrd="0" destOrd="0" presId="urn:microsoft.com/office/officeart/2005/8/layout/hProcess4"/>
    <dgm:cxn modelId="{3562BF69-1796-4FD9-9A0C-72B739476AD7}" type="presParOf" srcId="{06D8236A-92E4-45E9-AF41-CC49E288F8FD}" destId="{6C9AE731-AEFD-4461-B5EA-2EDC9AC7C988}" srcOrd="1" destOrd="0" presId="urn:microsoft.com/office/officeart/2005/8/layout/hProcess4"/>
    <dgm:cxn modelId="{701F70BE-B3AB-48E3-B817-10FB16C08575}" type="presParOf" srcId="{06D8236A-92E4-45E9-AF41-CC49E288F8FD}" destId="{5AE51818-CFAD-4168-B659-19D424317034}" srcOrd="2" destOrd="0" presId="urn:microsoft.com/office/officeart/2005/8/layout/hProcess4"/>
    <dgm:cxn modelId="{DD6D55DC-B851-4A5E-9315-D4B4C18834A8}" type="presParOf" srcId="{5AE51818-CFAD-4168-B659-19D424317034}" destId="{FBB7E2AA-CE4C-4D0C-9908-7890E708B361}" srcOrd="0" destOrd="0" presId="urn:microsoft.com/office/officeart/2005/8/layout/hProcess4"/>
    <dgm:cxn modelId="{9AA336B9-16CB-4CDE-9B50-2F4C610C3AC9}" type="presParOf" srcId="{FBB7E2AA-CE4C-4D0C-9908-7890E708B361}" destId="{BC952CBC-DDA7-4ADF-983C-8E44B9A86CC0}" srcOrd="0" destOrd="0" presId="urn:microsoft.com/office/officeart/2005/8/layout/hProcess4"/>
    <dgm:cxn modelId="{7EC9EE00-EA78-4A3E-BD16-1F8FF02E1DC0}" type="presParOf" srcId="{FBB7E2AA-CE4C-4D0C-9908-7890E708B361}" destId="{214EF689-A2C0-496B-8633-C2519C16D3C4}" srcOrd="1" destOrd="0" presId="urn:microsoft.com/office/officeart/2005/8/layout/hProcess4"/>
    <dgm:cxn modelId="{F2CD7C4A-9E5F-40ED-A25B-0C34AF5FAB1E}" type="presParOf" srcId="{FBB7E2AA-CE4C-4D0C-9908-7890E708B361}" destId="{011C47F9-4F59-44C6-9D36-B030592504E2}" srcOrd="2" destOrd="0" presId="urn:microsoft.com/office/officeart/2005/8/layout/hProcess4"/>
    <dgm:cxn modelId="{EB332054-8C4D-4E40-B408-E0220F511935}" type="presParOf" srcId="{FBB7E2AA-CE4C-4D0C-9908-7890E708B361}" destId="{AD3D4CE7-F9AF-4520-8598-FBA396957050}" srcOrd="3" destOrd="0" presId="urn:microsoft.com/office/officeart/2005/8/layout/hProcess4"/>
    <dgm:cxn modelId="{24391F2D-F24A-49BE-8C09-62A497066F6F}" type="presParOf" srcId="{FBB7E2AA-CE4C-4D0C-9908-7890E708B361}" destId="{2896CB0C-F0C5-4513-A540-4A2F12CAF246}" srcOrd="4" destOrd="0" presId="urn:microsoft.com/office/officeart/2005/8/layout/hProcess4"/>
    <dgm:cxn modelId="{4E85A447-2566-41B4-BF80-DD85A9FFE1FD}" type="presParOf" srcId="{5AE51818-CFAD-4168-B659-19D424317034}" destId="{B8556498-456D-4B47-AC05-FA73FCFAE0A4}" srcOrd="1" destOrd="0" presId="urn:microsoft.com/office/officeart/2005/8/layout/hProcess4"/>
    <dgm:cxn modelId="{B5B94119-67AA-4E65-9B7B-73B06A3D6557}" type="presParOf" srcId="{5AE51818-CFAD-4168-B659-19D424317034}" destId="{9437802C-C5EA-4AA9-8130-7927AE9D9141}" srcOrd="2" destOrd="0" presId="urn:microsoft.com/office/officeart/2005/8/layout/hProcess4"/>
    <dgm:cxn modelId="{D57529F5-05CB-47F8-8CE5-788A31EEBBA8}" type="presParOf" srcId="{9437802C-C5EA-4AA9-8130-7927AE9D9141}" destId="{C31E2BD8-2F68-44AF-8B68-B921C7FB211B}" srcOrd="0" destOrd="0" presId="urn:microsoft.com/office/officeart/2005/8/layout/hProcess4"/>
    <dgm:cxn modelId="{8CC05B7B-2F65-431B-BD2B-979A3589212C}" type="presParOf" srcId="{9437802C-C5EA-4AA9-8130-7927AE9D9141}" destId="{41E9F1DF-3A92-44CA-8665-11B8B5B2C640}" srcOrd="1" destOrd="0" presId="urn:microsoft.com/office/officeart/2005/8/layout/hProcess4"/>
    <dgm:cxn modelId="{4D590708-01DA-48A0-9611-B166C7AA9A5A}" type="presParOf" srcId="{9437802C-C5EA-4AA9-8130-7927AE9D9141}" destId="{BBBAC46B-2A77-4ADA-A484-654501FE5A05}" srcOrd="2" destOrd="0" presId="urn:microsoft.com/office/officeart/2005/8/layout/hProcess4"/>
    <dgm:cxn modelId="{97467645-C4B8-4660-9DD9-8C8A93CFCC62}" type="presParOf" srcId="{9437802C-C5EA-4AA9-8130-7927AE9D9141}" destId="{12928BA9-A894-4652-BB53-BF85B0DA09B8}" srcOrd="3" destOrd="0" presId="urn:microsoft.com/office/officeart/2005/8/layout/hProcess4"/>
    <dgm:cxn modelId="{D4C90690-20EE-4CF6-B574-7A54D610A680}" type="presParOf" srcId="{9437802C-C5EA-4AA9-8130-7927AE9D9141}" destId="{EA4E1177-94D3-447C-9861-A09CDE5DEF0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7B1AA-42F8-4BAB-AB96-16FFA827C3A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D510D-F199-4D41-988C-BBE3098E45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>
              <a:solidFill>
                <a:schemeClr val="accent1"/>
              </a:solidFill>
            </a:rPr>
            <a:t>Информальное образование </a:t>
          </a:r>
          <a:r>
            <a:rPr lang="ru-RU" sz="2200" b="0" dirty="0">
              <a:solidFill>
                <a:schemeClr val="tx1"/>
              </a:solidFill>
            </a:rPr>
            <a:t>(самообразование)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u="sng" dirty="0">
              <a:latin typeface="+mn-lt"/>
            </a:rPr>
            <a:t>Индивидуальная познавательная деятельность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dirty="0">
              <a:latin typeface="+mn-lt"/>
            </a:rPr>
            <a:t>сопровождающая повседневную жизнь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dirty="0">
              <a:latin typeface="+mn-lt"/>
            </a:rPr>
            <a:t>и не обязательно носящая целенаправленный характер</a:t>
          </a:r>
          <a:r>
            <a:rPr lang="ru-RU" sz="2200" b="0" dirty="0"/>
            <a:t> </a:t>
          </a:r>
        </a:p>
      </dgm:t>
    </dgm:pt>
    <dgm:pt modelId="{D3023838-D839-4001-9152-9B3721431148}" type="parTrans" cxnId="{4DC593DC-DB32-4807-9553-FC266686AA3C}">
      <dgm:prSet/>
      <dgm:spPr/>
      <dgm:t>
        <a:bodyPr/>
        <a:lstStyle/>
        <a:p>
          <a:endParaRPr lang="ru-RU"/>
        </a:p>
      </dgm:t>
    </dgm:pt>
    <dgm:pt modelId="{C1769258-8414-4150-AEBD-FF634AA94F8A}" type="sibTrans" cxnId="{4DC593DC-DB32-4807-9553-FC266686AA3C}">
      <dgm:prSet/>
      <dgm:spPr/>
      <dgm:t>
        <a:bodyPr/>
        <a:lstStyle/>
        <a:p>
          <a:endParaRPr lang="ru-RU"/>
        </a:p>
      </dgm:t>
    </dgm:pt>
    <dgm:pt modelId="{F1CAFC6F-23D9-4AFB-9F01-9DDD6513CF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>
              <a:solidFill>
                <a:schemeClr val="accent1"/>
              </a:solidFill>
            </a:rPr>
            <a:t>Неформальное образование </a:t>
          </a:r>
          <a:r>
            <a:rPr lang="ru-RU" sz="2200" b="0" dirty="0">
              <a:solidFill>
                <a:schemeClr val="tx1"/>
              </a:solidFill>
            </a:rPr>
            <a:t>(дополнительное образование)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u="sng" dirty="0">
              <a:latin typeface="+mn-lt"/>
            </a:rPr>
            <a:t>Не предполагает выдачу </a:t>
          </a:r>
          <a:r>
            <a:rPr lang="ru-RU" altLang="ru-RU" sz="2200" b="0" dirty="0">
              <a:latin typeface="+mn-lt"/>
            </a:rPr>
            <a:t>общепризнанного </a:t>
          </a:r>
          <a:r>
            <a:rPr lang="ru-RU" altLang="ru-RU" sz="2200" b="0" u="sng" dirty="0">
              <a:latin typeface="+mn-lt"/>
            </a:rPr>
            <a:t>документа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dirty="0">
              <a:latin typeface="+mn-lt"/>
            </a:rPr>
            <a:t>(диплома или аттестата) </a:t>
          </a:r>
          <a:r>
            <a:rPr lang="ru-RU" sz="2200" b="0" dirty="0"/>
            <a:t> </a:t>
          </a:r>
        </a:p>
      </dgm:t>
    </dgm:pt>
    <dgm:pt modelId="{7345F315-4A37-4149-B543-9CFC73DE7033}" type="parTrans" cxnId="{4ACF77A5-FA34-4559-97B5-132ADD705513}">
      <dgm:prSet/>
      <dgm:spPr/>
      <dgm:t>
        <a:bodyPr/>
        <a:lstStyle/>
        <a:p>
          <a:endParaRPr lang="ru-RU"/>
        </a:p>
      </dgm:t>
    </dgm:pt>
    <dgm:pt modelId="{D2A172CD-11FE-4F8A-BAA3-6246C1092571}" type="sibTrans" cxnId="{4ACF77A5-FA34-4559-97B5-132ADD705513}">
      <dgm:prSet/>
      <dgm:spPr/>
      <dgm:t>
        <a:bodyPr/>
        <a:lstStyle/>
        <a:p>
          <a:endParaRPr lang="ru-RU"/>
        </a:p>
      </dgm:t>
    </dgm:pt>
    <dgm:pt modelId="{176237CA-B7F1-452D-8109-C701D7D6C80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>
              <a:solidFill>
                <a:schemeClr val="accent1"/>
              </a:solidFill>
            </a:rPr>
            <a:t>Формальное образование </a:t>
          </a:r>
          <a:r>
            <a:rPr lang="ru-RU" sz="2200" b="0" dirty="0">
              <a:solidFill>
                <a:schemeClr val="tx1"/>
              </a:solidFill>
            </a:rPr>
            <a:t>(основное образование)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u="sng" dirty="0">
              <a:latin typeface="+mn-lt"/>
            </a:rPr>
            <a:t>Завершается  выдачей </a:t>
          </a:r>
          <a:r>
            <a:rPr lang="ru-RU" altLang="ru-RU" sz="2200" b="0" dirty="0">
              <a:latin typeface="+mn-lt"/>
            </a:rPr>
            <a:t>общепризнанного </a:t>
          </a:r>
          <a:r>
            <a:rPr lang="ru-RU" altLang="ru-RU" sz="2200" b="0" u="sng" dirty="0">
              <a:latin typeface="+mn-lt"/>
            </a:rPr>
            <a:t>документа</a:t>
          </a:r>
          <a:r>
            <a:rPr lang="ru-RU" altLang="ru-RU" sz="2200" b="0" dirty="0">
              <a:latin typeface="+mn-lt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200" b="0" dirty="0">
              <a:latin typeface="+mn-lt"/>
            </a:rPr>
            <a:t>(диплома или аттестата) </a:t>
          </a:r>
          <a:r>
            <a:rPr lang="ru-RU" sz="2200" b="0" dirty="0"/>
            <a:t> </a:t>
          </a:r>
        </a:p>
      </dgm:t>
    </dgm:pt>
    <dgm:pt modelId="{51E37BDA-6228-482B-90D9-B7D2859127CB}" type="parTrans" cxnId="{BB447408-B8D6-4195-8456-C74FA33CB9E7}">
      <dgm:prSet/>
      <dgm:spPr/>
      <dgm:t>
        <a:bodyPr/>
        <a:lstStyle/>
        <a:p>
          <a:endParaRPr lang="ru-RU"/>
        </a:p>
      </dgm:t>
    </dgm:pt>
    <dgm:pt modelId="{794F893E-07C3-4C3B-8C63-BBDC7017D8B9}" type="sibTrans" cxnId="{BB447408-B8D6-4195-8456-C74FA33CB9E7}">
      <dgm:prSet/>
      <dgm:spPr/>
      <dgm:t>
        <a:bodyPr/>
        <a:lstStyle/>
        <a:p>
          <a:endParaRPr lang="ru-RU"/>
        </a:p>
      </dgm:t>
    </dgm:pt>
    <dgm:pt modelId="{77DF04F1-476C-4EA7-B0AC-76353F938AE3}" type="pres">
      <dgm:prSet presAssocID="{6B67B1AA-42F8-4BAB-AB96-16FFA827C3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77DFA-2933-4090-8865-78A98E49B20E}" type="pres">
      <dgm:prSet presAssocID="{0A2D510D-F199-4D41-988C-BBE3098E4591}" presName="circle1" presStyleLbl="node1" presStyleIdx="0" presStyleCnt="3"/>
      <dgm:spPr/>
    </dgm:pt>
    <dgm:pt modelId="{EB37A273-2965-43B2-9F86-2EAAF78F19D6}" type="pres">
      <dgm:prSet presAssocID="{0A2D510D-F199-4D41-988C-BBE3098E4591}" presName="space" presStyleCnt="0"/>
      <dgm:spPr/>
    </dgm:pt>
    <dgm:pt modelId="{3A139BE6-5227-4088-BAAD-3A77DFF4BD3D}" type="pres">
      <dgm:prSet presAssocID="{0A2D510D-F199-4D41-988C-BBE3098E4591}" presName="rect1" presStyleLbl="alignAcc1" presStyleIdx="0" presStyleCnt="3"/>
      <dgm:spPr/>
      <dgm:t>
        <a:bodyPr/>
        <a:lstStyle/>
        <a:p>
          <a:endParaRPr lang="ru-RU"/>
        </a:p>
      </dgm:t>
    </dgm:pt>
    <dgm:pt modelId="{12582BBA-073D-4894-BC13-23EF356DBEA0}" type="pres">
      <dgm:prSet presAssocID="{F1CAFC6F-23D9-4AFB-9F01-9DDD6513CF28}" presName="vertSpace2" presStyleLbl="node1" presStyleIdx="0" presStyleCnt="3"/>
      <dgm:spPr/>
    </dgm:pt>
    <dgm:pt modelId="{C3E0324E-2A4F-45F5-98FA-9ECB3E248EFC}" type="pres">
      <dgm:prSet presAssocID="{F1CAFC6F-23D9-4AFB-9F01-9DDD6513CF28}" presName="circle2" presStyleLbl="node1" presStyleIdx="1" presStyleCnt="3"/>
      <dgm:spPr/>
    </dgm:pt>
    <dgm:pt modelId="{5B69B2A2-63E0-42F3-88E9-55392E77B343}" type="pres">
      <dgm:prSet presAssocID="{F1CAFC6F-23D9-4AFB-9F01-9DDD6513CF28}" presName="rect2" presStyleLbl="alignAcc1" presStyleIdx="1" presStyleCnt="3"/>
      <dgm:spPr/>
      <dgm:t>
        <a:bodyPr/>
        <a:lstStyle/>
        <a:p>
          <a:endParaRPr lang="ru-RU"/>
        </a:p>
      </dgm:t>
    </dgm:pt>
    <dgm:pt modelId="{531B90A8-429C-4DB7-9444-22EF28FF9DD6}" type="pres">
      <dgm:prSet presAssocID="{176237CA-B7F1-452D-8109-C701D7D6C80A}" presName="vertSpace3" presStyleLbl="node1" presStyleIdx="1" presStyleCnt="3"/>
      <dgm:spPr/>
    </dgm:pt>
    <dgm:pt modelId="{9A862A2E-C92D-458A-96D5-24B40ABB7157}" type="pres">
      <dgm:prSet presAssocID="{176237CA-B7F1-452D-8109-C701D7D6C80A}" presName="circle3" presStyleLbl="node1" presStyleIdx="2" presStyleCnt="3"/>
      <dgm:spPr/>
    </dgm:pt>
    <dgm:pt modelId="{5C0268EF-7F9B-4B43-84B5-8C3A3372FA14}" type="pres">
      <dgm:prSet presAssocID="{176237CA-B7F1-452D-8109-C701D7D6C80A}" presName="rect3" presStyleLbl="alignAcc1" presStyleIdx="2" presStyleCnt="3"/>
      <dgm:spPr/>
      <dgm:t>
        <a:bodyPr/>
        <a:lstStyle/>
        <a:p>
          <a:endParaRPr lang="ru-RU"/>
        </a:p>
      </dgm:t>
    </dgm:pt>
    <dgm:pt modelId="{80123FDA-5FA4-4983-9E49-22FB99BADC3D}" type="pres">
      <dgm:prSet presAssocID="{0A2D510D-F199-4D41-988C-BBE3098E459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AD1AC-C66C-42FB-B584-8C67FEFC4680}" type="pres">
      <dgm:prSet presAssocID="{F1CAFC6F-23D9-4AFB-9F01-9DDD6513CF2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5DE28-60C4-4585-B170-6C3C1111DD5C}" type="pres">
      <dgm:prSet presAssocID="{176237CA-B7F1-452D-8109-C701D7D6C80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4AE6A-4131-41AF-A3AC-6A9C6ECE6EBF}" type="presOf" srcId="{F1CAFC6F-23D9-4AFB-9F01-9DDD6513CF28}" destId="{5B69B2A2-63E0-42F3-88E9-55392E77B343}" srcOrd="0" destOrd="0" presId="urn:microsoft.com/office/officeart/2005/8/layout/target3"/>
    <dgm:cxn modelId="{4DC593DC-DB32-4807-9553-FC266686AA3C}" srcId="{6B67B1AA-42F8-4BAB-AB96-16FFA827C3AE}" destId="{0A2D510D-F199-4D41-988C-BBE3098E4591}" srcOrd="0" destOrd="0" parTransId="{D3023838-D839-4001-9152-9B3721431148}" sibTransId="{C1769258-8414-4150-AEBD-FF634AA94F8A}"/>
    <dgm:cxn modelId="{BDA4D1D4-5D08-466A-BEE6-53B3F6058839}" type="presOf" srcId="{6B67B1AA-42F8-4BAB-AB96-16FFA827C3AE}" destId="{77DF04F1-476C-4EA7-B0AC-76353F938AE3}" srcOrd="0" destOrd="0" presId="urn:microsoft.com/office/officeart/2005/8/layout/target3"/>
    <dgm:cxn modelId="{BB447408-B8D6-4195-8456-C74FA33CB9E7}" srcId="{6B67B1AA-42F8-4BAB-AB96-16FFA827C3AE}" destId="{176237CA-B7F1-452D-8109-C701D7D6C80A}" srcOrd="2" destOrd="0" parTransId="{51E37BDA-6228-482B-90D9-B7D2859127CB}" sibTransId="{794F893E-07C3-4C3B-8C63-BBDC7017D8B9}"/>
    <dgm:cxn modelId="{8A23DBAA-3AC7-4DA1-A4B8-EDC2417931A4}" type="presOf" srcId="{0A2D510D-F199-4D41-988C-BBE3098E4591}" destId="{3A139BE6-5227-4088-BAAD-3A77DFF4BD3D}" srcOrd="0" destOrd="0" presId="urn:microsoft.com/office/officeart/2005/8/layout/target3"/>
    <dgm:cxn modelId="{8117F84E-6977-475C-8BBB-58CFDDC311DD}" type="presOf" srcId="{F1CAFC6F-23D9-4AFB-9F01-9DDD6513CF28}" destId="{BBAAD1AC-C66C-42FB-B584-8C67FEFC4680}" srcOrd="1" destOrd="0" presId="urn:microsoft.com/office/officeart/2005/8/layout/target3"/>
    <dgm:cxn modelId="{9C8499EE-3FDA-4FA7-83B6-12C87461CA77}" type="presOf" srcId="{176237CA-B7F1-452D-8109-C701D7D6C80A}" destId="{5C0268EF-7F9B-4B43-84B5-8C3A3372FA14}" srcOrd="0" destOrd="0" presId="urn:microsoft.com/office/officeart/2005/8/layout/target3"/>
    <dgm:cxn modelId="{4ACF77A5-FA34-4559-97B5-132ADD705513}" srcId="{6B67B1AA-42F8-4BAB-AB96-16FFA827C3AE}" destId="{F1CAFC6F-23D9-4AFB-9F01-9DDD6513CF28}" srcOrd="1" destOrd="0" parTransId="{7345F315-4A37-4149-B543-9CFC73DE7033}" sibTransId="{D2A172CD-11FE-4F8A-BAA3-6246C1092571}"/>
    <dgm:cxn modelId="{83FAECAB-2002-4F46-9F1E-4268EE1639BC}" type="presOf" srcId="{176237CA-B7F1-452D-8109-C701D7D6C80A}" destId="{E855DE28-60C4-4585-B170-6C3C1111DD5C}" srcOrd="1" destOrd="0" presId="urn:microsoft.com/office/officeart/2005/8/layout/target3"/>
    <dgm:cxn modelId="{B0142D7B-CD54-41A0-8002-5AD8C280DE5A}" type="presOf" srcId="{0A2D510D-F199-4D41-988C-BBE3098E4591}" destId="{80123FDA-5FA4-4983-9E49-22FB99BADC3D}" srcOrd="1" destOrd="0" presId="urn:microsoft.com/office/officeart/2005/8/layout/target3"/>
    <dgm:cxn modelId="{BFB8FB62-1942-4E46-A8F6-B3CC1ED6CC11}" type="presParOf" srcId="{77DF04F1-476C-4EA7-B0AC-76353F938AE3}" destId="{E6C77DFA-2933-4090-8865-78A98E49B20E}" srcOrd="0" destOrd="0" presId="urn:microsoft.com/office/officeart/2005/8/layout/target3"/>
    <dgm:cxn modelId="{B62443E7-7ECD-4705-8ED8-99E3CACF3CC6}" type="presParOf" srcId="{77DF04F1-476C-4EA7-B0AC-76353F938AE3}" destId="{EB37A273-2965-43B2-9F86-2EAAF78F19D6}" srcOrd="1" destOrd="0" presId="urn:microsoft.com/office/officeart/2005/8/layout/target3"/>
    <dgm:cxn modelId="{B6E721C2-7AF2-421D-86B0-83C4BAEED9CC}" type="presParOf" srcId="{77DF04F1-476C-4EA7-B0AC-76353F938AE3}" destId="{3A139BE6-5227-4088-BAAD-3A77DFF4BD3D}" srcOrd="2" destOrd="0" presId="urn:microsoft.com/office/officeart/2005/8/layout/target3"/>
    <dgm:cxn modelId="{BFDD6875-D54B-41F1-9EAF-38E1D4BF506F}" type="presParOf" srcId="{77DF04F1-476C-4EA7-B0AC-76353F938AE3}" destId="{12582BBA-073D-4894-BC13-23EF356DBEA0}" srcOrd="3" destOrd="0" presId="urn:microsoft.com/office/officeart/2005/8/layout/target3"/>
    <dgm:cxn modelId="{372C46B2-DE88-494D-94AE-CA122C4C4FC9}" type="presParOf" srcId="{77DF04F1-476C-4EA7-B0AC-76353F938AE3}" destId="{C3E0324E-2A4F-45F5-98FA-9ECB3E248EFC}" srcOrd="4" destOrd="0" presId="urn:microsoft.com/office/officeart/2005/8/layout/target3"/>
    <dgm:cxn modelId="{304F4716-5164-400C-B5C0-081FD121A12B}" type="presParOf" srcId="{77DF04F1-476C-4EA7-B0AC-76353F938AE3}" destId="{5B69B2A2-63E0-42F3-88E9-55392E77B343}" srcOrd="5" destOrd="0" presId="urn:microsoft.com/office/officeart/2005/8/layout/target3"/>
    <dgm:cxn modelId="{1C5DA650-3819-4750-89E4-C719A5241AFA}" type="presParOf" srcId="{77DF04F1-476C-4EA7-B0AC-76353F938AE3}" destId="{531B90A8-429C-4DB7-9444-22EF28FF9DD6}" srcOrd="6" destOrd="0" presId="urn:microsoft.com/office/officeart/2005/8/layout/target3"/>
    <dgm:cxn modelId="{BC00C881-314A-4B4F-B521-638B92213AD0}" type="presParOf" srcId="{77DF04F1-476C-4EA7-B0AC-76353F938AE3}" destId="{9A862A2E-C92D-458A-96D5-24B40ABB7157}" srcOrd="7" destOrd="0" presId="urn:microsoft.com/office/officeart/2005/8/layout/target3"/>
    <dgm:cxn modelId="{0FB8364E-0311-42A7-9EF4-B480C8BB32AC}" type="presParOf" srcId="{77DF04F1-476C-4EA7-B0AC-76353F938AE3}" destId="{5C0268EF-7F9B-4B43-84B5-8C3A3372FA14}" srcOrd="8" destOrd="0" presId="urn:microsoft.com/office/officeart/2005/8/layout/target3"/>
    <dgm:cxn modelId="{4478E30D-BC1F-4DD0-9097-412A6871E49C}" type="presParOf" srcId="{77DF04F1-476C-4EA7-B0AC-76353F938AE3}" destId="{80123FDA-5FA4-4983-9E49-22FB99BADC3D}" srcOrd="9" destOrd="0" presId="urn:microsoft.com/office/officeart/2005/8/layout/target3"/>
    <dgm:cxn modelId="{ACFD2E85-C61C-424D-A315-7D548E2140BE}" type="presParOf" srcId="{77DF04F1-476C-4EA7-B0AC-76353F938AE3}" destId="{BBAAD1AC-C66C-42FB-B584-8C67FEFC4680}" srcOrd="10" destOrd="0" presId="urn:microsoft.com/office/officeart/2005/8/layout/target3"/>
    <dgm:cxn modelId="{4EA3054F-3F1E-465E-856A-8E7FD159B0FF}" type="presParOf" srcId="{77DF04F1-476C-4EA7-B0AC-76353F938AE3}" destId="{E855DE28-60C4-4585-B170-6C3C1111DD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14D6F3-2C57-45A6-8F68-D870FB2E2AF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7F633-9897-44E0-ADA2-4DAF3A06B129}">
      <dgm:prSet phldrT="[Текст]" custT="1"/>
      <dgm:spPr/>
      <dgm:t>
        <a:bodyPr/>
        <a:lstStyle/>
        <a:p>
          <a:r>
            <a: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Профессиональное педагогическое образование для профессиональной деятельности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BFFF76-512D-4054-A36E-BC68C98A7B96}" type="parTrans" cxnId="{4AD5A7A5-F9E9-4F36-8E0A-FA9532565C13}">
      <dgm:prSet/>
      <dgm:spPr/>
      <dgm:t>
        <a:bodyPr/>
        <a:lstStyle/>
        <a:p>
          <a:endParaRPr lang="ru-RU"/>
        </a:p>
      </dgm:t>
    </dgm:pt>
    <dgm:pt modelId="{2EDAC71D-48E9-485B-8906-1DE18D654AEF}" type="sibTrans" cxnId="{4AD5A7A5-F9E9-4F36-8E0A-FA9532565C13}">
      <dgm:prSet/>
      <dgm:spPr/>
      <dgm:t>
        <a:bodyPr/>
        <a:lstStyle/>
        <a:p>
          <a:endParaRPr lang="ru-RU"/>
        </a:p>
      </dgm:t>
    </dgm:pt>
    <dgm:pt modelId="{28710D86-FB7F-42EF-9CFA-4A952AC3731E}">
      <dgm:prSet phldrT="[Текст]" custT="1"/>
      <dgm:spPr/>
      <dgm:t>
        <a:bodyPr/>
        <a:lstStyle/>
        <a:p>
          <a:r>
            <a: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Общекультурное педагогическое образование для эффективной жизнедеятельности</a:t>
          </a:r>
          <a:r>
            <a:rPr lang="ru-RU" altLang="ru-RU" sz="2400" b="1" dirty="0">
              <a:solidFill>
                <a:schemeClr val="bg1"/>
              </a:solidFill>
              <a:latin typeface="+mn-lt"/>
            </a:rPr>
            <a:t> </a:t>
          </a:r>
          <a:endParaRPr lang="ru-RU" sz="2400" dirty="0">
            <a:solidFill>
              <a:schemeClr val="bg1"/>
            </a:solidFill>
          </a:endParaRPr>
        </a:p>
      </dgm:t>
    </dgm:pt>
    <dgm:pt modelId="{4291C21A-0484-4553-AA8C-D7132679CE63}" type="parTrans" cxnId="{A8277F52-95D1-4038-83B0-CCF436559071}">
      <dgm:prSet/>
      <dgm:spPr/>
      <dgm:t>
        <a:bodyPr/>
        <a:lstStyle/>
        <a:p>
          <a:endParaRPr lang="ru-RU"/>
        </a:p>
      </dgm:t>
    </dgm:pt>
    <dgm:pt modelId="{0DCB13A7-2BC7-49CD-9E81-E3A251FABDA4}" type="sibTrans" cxnId="{A8277F52-95D1-4038-83B0-CCF436559071}">
      <dgm:prSet/>
      <dgm:spPr/>
      <dgm:t>
        <a:bodyPr/>
        <a:lstStyle/>
        <a:p>
          <a:endParaRPr lang="ru-RU"/>
        </a:p>
      </dgm:t>
    </dgm:pt>
    <dgm:pt modelId="{2C817055-5B60-46A8-A2AE-7369D35EE037}">
      <dgm:prSet/>
      <dgm:spPr/>
      <dgm:t>
        <a:bodyPr/>
        <a:lstStyle/>
        <a:p>
          <a:endParaRPr lang="ru-RU"/>
        </a:p>
      </dgm:t>
    </dgm:pt>
    <dgm:pt modelId="{051152F7-2DE2-47E1-8F2F-01E407984371}" type="parTrans" cxnId="{E82ECBCA-CC54-49DE-BF2F-660522A4C5BD}">
      <dgm:prSet/>
      <dgm:spPr/>
      <dgm:t>
        <a:bodyPr/>
        <a:lstStyle/>
        <a:p>
          <a:endParaRPr lang="ru-RU"/>
        </a:p>
      </dgm:t>
    </dgm:pt>
    <dgm:pt modelId="{65263138-5735-4BAC-8E50-A4D570C882B9}" type="sibTrans" cxnId="{E82ECBCA-CC54-49DE-BF2F-660522A4C5BD}">
      <dgm:prSet/>
      <dgm:spPr/>
      <dgm:t>
        <a:bodyPr/>
        <a:lstStyle/>
        <a:p>
          <a:endParaRPr lang="ru-RU"/>
        </a:p>
      </dgm:t>
    </dgm:pt>
    <dgm:pt modelId="{BE97CC89-CE9C-455B-B5DD-4C053C97346C}">
      <dgm:prSet/>
      <dgm:spPr/>
      <dgm:t>
        <a:bodyPr/>
        <a:lstStyle/>
        <a:p>
          <a:endParaRPr lang="ru-RU"/>
        </a:p>
      </dgm:t>
    </dgm:pt>
    <dgm:pt modelId="{26E92BAA-3B55-4380-A3F6-587FDEF67240}" type="parTrans" cxnId="{B1353FCF-71E7-4844-9245-E117A3101C3E}">
      <dgm:prSet/>
      <dgm:spPr/>
      <dgm:t>
        <a:bodyPr/>
        <a:lstStyle/>
        <a:p>
          <a:endParaRPr lang="ru-RU"/>
        </a:p>
      </dgm:t>
    </dgm:pt>
    <dgm:pt modelId="{B7F0500D-DC10-41D6-B27C-3354E72233A6}" type="sibTrans" cxnId="{B1353FCF-71E7-4844-9245-E117A3101C3E}">
      <dgm:prSet/>
      <dgm:spPr/>
      <dgm:t>
        <a:bodyPr/>
        <a:lstStyle/>
        <a:p>
          <a:endParaRPr lang="ru-RU"/>
        </a:p>
      </dgm:t>
    </dgm:pt>
    <dgm:pt modelId="{961CF705-9469-422E-9F02-A8846F9BB153}" type="pres">
      <dgm:prSet presAssocID="{8014D6F3-2C57-45A6-8F68-D870FB2E2AF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B1AE0-3A29-4B7E-9486-0AC52CD5F6E1}" type="pres">
      <dgm:prSet presAssocID="{8014D6F3-2C57-45A6-8F68-D870FB2E2AF9}" presName="ribbon" presStyleLbl="node1" presStyleIdx="0" presStyleCnt="1" custLinFactNeighborY="0"/>
      <dgm:spPr/>
    </dgm:pt>
    <dgm:pt modelId="{EB1E70BC-F4C3-4268-8E06-0847D826B83D}" type="pres">
      <dgm:prSet presAssocID="{8014D6F3-2C57-45A6-8F68-D870FB2E2AF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5A43F-31CA-453E-976D-C40CFBDCE70B}" type="pres">
      <dgm:prSet presAssocID="{8014D6F3-2C57-45A6-8F68-D870FB2E2AF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53FCF-71E7-4844-9245-E117A3101C3E}" srcId="{8014D6F3-2C57-45A6-8F68-D870FB2E2AF9}" destId="{BE97CC89-CE9C-455B-B5DD-4C053C97346C}" srcOrd="3" destOrd="0" parTransId="{26E92BAA-3B55-4380-A3F6-587FDEF67240}" sibTransId="{B7F0500D-DC10-41D6-B27C-3354E72233A6}"/>
    <dgm:cxn modelId="{E82ECBCA-CC54-49DE-BF2F-660522A4C5BD}" srcId="{8014D6F3-2C57-45A6-8F68-D870FB2E2AF9}" destId="{2C817055-5B60-46A8-A2AE-7369D35EE037}" srcOrd="2" destOrd="0" parTransId="{051152F7-2DE2-47E1-8F2F-01E407984371}" sibTransId="{65263138-5735-4BAC-8E50-A4D570C882B9}"/>
    <dgm:cxn modelId="{A8277F52-95D1-4038-83B0-CCF436559071}" srcId="{8014D6F3-2C57-45A6-8F68-D870FB2E2AF9}" destId="{28710D86-FB7F-42EF-9CFA-4A952AC3731E}" srcOrd="1" destOrd="0" parTransId="{4291C21A-0484-4553-AA8C-D7132679CE63}" sibTransId="{0DCB13A7-2BC7-49CD-9E81-E3A251FABDA4}"/>
    <dgm:cxn modelId="{4AD5A7A5-F9E9-4F36-8E0A-FA9532565C13}" srcId="{8014D6F3-2C57-45A6-8F68-D870FB2E2AF9}" destId="{5BA7F633-9897-44E0-ADA2-4DAF3A06B129}" srcOrd="0" destOrd="0" parTransId="{1ABFFF76-512D-4054-A36E-BC68C98A7B96}" sibTransId="{2EDAC71D-48E9-485B-8906-1DE18D654AEF}"/>
    <dgm:cxn modelId="{2A9CC3BB-BC0B-4042-A8FD-733AC6C3AF99}" type="presOf" srcId="{28710D86-FB7F-42EF-9CFA-4A952AC3731E}" destId="{6C65A43F-31CA-453E-976D-C40CFBDCE70B}" srcOrd="0" destOrd="0" presId="urn:microsoft.com/office/officeart/2005/8/layout/arrow6"/>
    <dgm:cxn modelId="{B3254445-0F4E-404A-B7F8-2D1CCB497A6A}" type="presOf" srcId="{8014D6F3-2C57-45A6-8F68-D870FB2E2AF9}" destId="{961CF705-9469-422E-9F02-A8846F9BB153}" srcOrd="0" destOrd="0" presId="urn:microsoft.com/office/officeart/2005/8/layout/arrow6"/>
    <dgm:cxn modelId="{9F1F0699-07D2-465D-B0B7-B5E5850E149D}" type="presOf" srcId="{5BA7F633-9897-44E0-ADA2-4DAF3A06B129}" destId="{EB1E70BC-F4C3-4268-8E06-0847D826B83D}" srcOrd="0" destOrd="0" presId="urn:microsoft.com/office/officeart/2005/8/layout/arrow6"/>
    <dgm:cxn modelId="{011641D3-7193-4D4D-BF22-6FA800875777}" type="presParOf" srcId="{961CF705-9469-422E-9F02-A8846F9BB153}" destId="{00CB1AE0-3A29-4B7E-9486-0AC52CD5F6E1}" srcOrd="0" destOrd="0" presId="urn:microsoft.com/office/officeart/2005/8/layout/arrow6"/>
    <dgm:cxn modelId="{8D8D5287-F0A4-4B39-A70C-2F7695F08093}" type="presParOf" srcId="{961CF705-9469-422E-9F02-A8846F9BB153}" destId="{EB1E70BC-F4C3-4268-8E06-0847D826B83D}" srcOrd="1" destOrd="0" presId="urn:microsoft.com/office/officeart/2005/8/layout/arrow6"/>
    <dgm:cxn modelId="{60724080-2852-4258-9BE5-356C2B31CEB4}" type="presParOf" srcId="{961CF705-9469-422E-9F02-A8846F9BB153}" destId="{6C65A43F-31CA-453E-976D-C40CFBDCE70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43534D-CD55-4DF4-8083-684BFC5650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7B922-5B51-49FB-8B98-0DCFEF8838A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accent1"/>
              </a:solidFill>
              <a:effectLst/>
            </a:rPr>
            <a:t>Критическая </a:t>
          </a:r>
          <a:r>
            <a:rPr lang="ru-RU" sz="2400" b="1" dirty="0" err="1">
              <a:solidFill>
                <a:schemeClr val="accent1"/>
              </a:solidFill>
              <a:effectLst/>
            </a:rPr>
            <a:t>междисциплинарность</a:t>
          </a:r>
          <a:endParaRPr lang="ru-RU" sz="2400" b="1" dirty="0">
            <a:solidFill>
              <a:schemeClr val="accent1"/>
            </a:solidFill>
            <a:effectLst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i="1" dirty="0">
              <a:effectLst/>
            </a:rPr>
            <a:t>университет вовлечен в междисциплинарный процесс создания новых знаний </a:t>
          </a:r>
          <a:r>
            <a:rPr lang="ru-RU" sz="2300" i="1" dirty="0">
              <a:effectLst/>
            </a:rPr>
            <a:t> </a:t>
          </a:r>
        </a:p>
      </dgm:t>
    </dgm:pt>
    <dgm:pt modelId="{97C84920-B40D-4684-8975-58DC4BC8AD41}" type="parTrans" cxnId="{6484926F-A970-490C-BD86-A200222845BD}">
      <dgm:prSet/>
      <dgm:spPr/>
      <dgm:t>
        <a:bodyPr/>
        <a:lstStyle/>
        <a:p>
          <a:endParaRPr lang="ru-RU"/>
        </a:p>
      </dgm:t>
    </dgm:pt>
    <dgm:pt modelId="{52FB88AB-ED02-47C7-BE0B-928F7A371667}" type="sibTrans" cxnId="{6484926F-A970-490C-BD86-A200222845BD}">
      <dgm:prSet/>
      <dgm:spPr/>
      <dgm:t>
        <a:bodyPr/>
        <a:lstStyle/>
        <a:p>
          <a:endParaRPr lang="ru-RU"/>
        </a:p>
      </dgm:t>
    </dgm:pt>
    <dgm:pt modelId="{DB634068-ABC0-42E4-A11E-3E51BFED2CD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accent1"/>
              </a:solidFill>
            </a:rPr>
            <a:t>Коллективный самоанализ и целевое возрождение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i="1" dirty="0"/>
            <a:t>цели университета постоянно усложняются, миссия подвергается переосмыслению и </a:t>
          </a:r>
          <a:r>
            <a:rPr lang="ru-RU" sz="2400" i="1" dirty="0" err="1"/>
            <a:t>переинтерпретации</a:t>
          </a:r>
          <a:r>
            <a:rPr lang="ru-RU" sz="2400" dirty="0"/>
            <a:t>  </a:t>
          </a:r>
        </a:p>
      </dgm:t>
    </dgm:pt>
    <dgm:pt modelId="{C232A749-9F78-4AE8-90AA-7239365D4426}" type="parTrans" cxnId="{B96C019E-6E59-4ABF-9130-4469D878B496}">
      <dgm:prSet/>
      <dgm:spPr/>
      <dgm:t>
        <a:bodyPr/>
        <a:lstStyle/>
        <a:p>
          <a:endParaRPr lang="ru-RU"/>
        </a:p>
      </dgm:t>
    </dgm:pt>
    <dgm:pt modelId="{9468A832-D7B7-438F-A642-93CCA0FFF71C}" type="sibTrans" cxnId="{B96C019E-6E59-4ABF-9130-4469D878B496}">
      <dgm:prSet/>
      <dgm:spPr/>
      <dgm:t>
        <a:bodyPr/>
        <a:lstStyle/>
        <a:p>
          <a:endParaRPr lang="ru-RU"/>
        </a:p>
      </dgm:t>
    </dgm:pt>
    <dgm:pt modelId="{4ABDE9FC-EA24-40D0-80F0-5A6CA01AFC7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accent1"/>
              </a:solidFill>
              <a:effectLst/>
            </a:rPr>
            <a:t>Подвижные границы и ангажированность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i="1" dirty="0">
              <a:effectLst/>
            </a:rPr>
            <a:t>университет находится в постоянном взаимодействии с обществом, социумом, рынком труда, различными сообществами в обществе знания  </a:t>
          </a:r>
        </a:p>
      </dgm:t>
    </dgm:pt>
    <dgm:pt modelId="{8412CD8A-91C2-4D41-BB8C-8EFF1B782EF8}" type="parTrans" cxnId="{C10126F8-DFF5-445B-8F8D-AEFAAEAF58F8}">
      <dgm:prSet/>
      <dgm:spPr/>
      <dgm:t>
        <a:bodyPr/>
        <a:lstStyle/>
        <a:p>
          <a:endParaRPr lang="ru-RU"/>
        </a:p>
      </dgm:t>
    </dgm:pt>
    <dgm:pt modelId="{778CB10A-59B0-488D-8FDE-41BD72E029B6}" type="sibTrans" cxnId="{C10126F8-DFF5-445B-8F8D-AEFAAEAF58F8}">
      <dgm:prSet/>
      <dgm:spPr/>
      <dgm:t>
        <a:bodyPr/>
        <a:lstStyle/>
        <a:p>
          <a:endParaRPr lang="ru-RU"/>
        </a:p>
      </dgm:t>
    </dgm:pt>
    <dgm:pt modelId="{56DD034D-D211-4944-92CC-4B0D016CF88E}" type="pres">
      <dgm:prSet presAssocID="{FC43534D-CD55-4DF4-8083-684BFC5650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C646B-BC16-4C26-8EF8-6F818C907C36}" type="pres">
      <dgm:prSet presAssocID="{9F17B922-5B51-49FB-8B98-0DCFEF8838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9B2E8-4002-4FB0-AE66-2ACE2E5DF51E}" type="pres">
      <dgm:prSet presAssocID="{52FB88AB-ED02-47C7-BE0B-928F7A371667}" presName="spacer" presStyleCnt="0"/>
      <dgm:spPr/>
    </dgm:pt>
    <dgm:pt modelId="{AAD888D3-D542-4579-88BA-8C6D6B2D09D2}" type="pres">
      <dgm:prSet presAssocID="{DB634068-ABC0-42E4-A11E-3E51BFED2C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39AE7-9535-4489-8CE4-038676AE02E2}" type="pres">
      <dgm:prSet presAssocID="{9468A832-D7B7-438F-A642-93CCA0FFF71C}" presName="spacer" presStyleCnt="0"/>
      <dgm:spPr/>
    </dgm:pt>
    <dgm:pt modelId="{5A2DC2D2-E391-4ED4-AA92-C845EAA12A24}" type="pres">
      <dgm:prSet presAssocID="{4ABDE9FC-EA24-40D0-80F0-5A6CA01AFC7E}" presName="parentText" presStyleLbl="node1" presStyleIdx="2" presStyleCnt="3" custLinFactY="11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B904D-B8CA-4BE6-A1F7-47A55A2AA36B}" type="presOf" srcId="{9F17B922-5B51-49FB-8B98-0DCFEF8838AE}" destId="{915C646B-BC16-4C26-8EF8-6F818C907C36}" srcOrd="0" destOrd="0" presId="urn:microsoft.com/office/officeart/2005/8/layout/vList2"/>
    <dgm:cxn modelId="{89ABF40F-DB23-41A7-A45C-CAC54AB629D5}" type="presOf" srcId="{4ABDE9FC-EA24-40D0-80F0-5A6CA01AFC7E}" destId="{5A2DC2D2-E391-4ED4-AA92-C845EAA12A24}" srcOrd="0" destOrd="0" presId="urn:microsoft.com/office/officeart/2005/8/layout/vList2"/>
    <dgm:cxn modelId="{6484926F-A970-490C-BD86-A200222845BD}" srcId="{FC43534D-CD55-4DF4-8083-684BFC565004}" destId="{9F17B922-5B51-49FB-8B98-0DCFEF8838AE}" srcOrd="0" destOrd="0" parTransId="{97C84920-B40D-4684-8975-58DC4BC8AD41}" sibTransId="{52FB88AB-ED02-47C7-BE0B-928F7A371667}"/>
    <dgm:cxn modelId="{F9763542-B964-4552-B341-E3D1095A69D3}" type="presOf" srcId="{DB634068-ABC0-42E4-A11E-3E51BFED2CDB}" destId="{AAD888D3-D542-4579-88BA-8C6D6B2D09D2}" srcOrd="0" destOrd="0" presId="urn:microsoft.com/office/officeart/2005/8/layout/vList2"/>
    <dgm:cxn modelId="{513324CB-2578-4272-BA86-4810B9A4B12C}" type="presOf" srcId="{FC43534D-CD55-4DF4-8083-684BFC565004}" destId="{56DD034D-D211-4944-92CC-4B0D016CF88E}" srcOrd="0" destOrd="0" presId="urn:microsoft.com/office/officeart/2005/8/layout/vList2"/>
    <dgm:cxn modelId="{C10126F8-DFF5-445B-8F8D-AEFAAEAF58F8}" srcId="{FC43534D-CD55-4DF4-8083-684BFC565004}" destId="{4ABDE9FC-EA24-40D0-80F0-5A6CA01AFC7E}" srcOrd="2" destOrd="0" parTransId="{8412CD8A-91C2-4D41-BB8C-8EFF1B782EF8}" sibTransId="{778CB10A-59B0-488D-8FDE-41BD72E029B6}"/>
    <dgm:cxn modelId="{B96C019E-6E59-4ABF-9130-4469D878B496}" srcId="{FC43534D-CD55-4DF4-8083-684BFC565004}" destId="{DB634068-ABC0-42E4-A11E-3E51BFED2CDB}" srcOrd="1" destOrd="0" parTransId="{C232A749-9F78-4AE8-90AA-7239365D4426}" sibTransId="{9468A832-D7B7-438F-A642-93CCA0FFF71C}"/>
    <dgm:cxn modelId="{78BA00A4-7F55-4CDF-ABD4-1087F58EA183}" type="presParOf" srcId="{56DD034D-D211-4944-92CC-4B0D016CF88E}" destId="{915C646B-BC16-4C26-8EF8-6F818C907C36}" srcOrd="0" destOrd="0" presId="urn:microsoft.com/office/officeart/2005/8/layout/vList2"/>
    <dgm:cxn modelId="{0FC38EFB-E676-4696-9A48-777C7A14DC6E}" type="presParOf" srcId="{56DD034D-D211-4944-92CC-4B0D016CF88E}" destId="{C429B2E8-4002-4FB0-AE66-2ACE2E5DF51E}" srcOrd="1" destOrd="0" presId="urn:microsoft.com/office/officeart/2005/8/layout/vList2"/>
    <dgm:cxn modelId="{78CC2E58-BE98-4C07-9D13-72EB7CB8B607}" type="presParOf" srcId="{56DD034D-D211-4944-92CC-4B0D016CF88E}" destId="{AAD888D3-D542-4579-88BA-8C6D6B2D09D2}" srcOrd="2" destOrd="0" presId="urn:microsoft.com/office/officeart/2005/8/layout/vList2"/>
    <dgm:cxn modelId="{98A4C179-E44D-4BE0-A862-D286A970F761}" type="presParOf" srcId="{56DD034D-D211-4944-92CC-4B0D016CF88E}" destId="{63839AE7-9535-4489-8CE4-038676AE02E2}" srcOrd="3" destOrd="0" presId="urn:microsoft.com/office/officeart/2005/8/layout/vList2"/>
    <dgm:cxn modelId="{620DB046-8FBB-46D3-85FD-F7532F49C5C1}" type="presParOf" srcId="{56DD034D-D211-4944-92CC-4B0D016CF88E}" destId="{5A2DC2D2-E391-4ED4-AA92-C845EAA12A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C8F56-11B8-4ABC-B4B6-AFBB01159897}">
      <dsp:nvSpPr>
        <dsp:cNvPr id="0" name=""/>
        <dsp:cNvSpPr/>
      </dsp:nvSpPr>
      <dsp:spPr>
        <a:xfrm>
          <a:off x="2310" y="0"/>
          <a:ext cx="3594004" cy="422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Возрастающая сложность социально-технических систем порождает спрос на новые компетенции</a:t>
          </a:r>
          <a:endParaRPr lang="ru-RU" sz="2000" kern="1200" dirty="0"/>
        </a:p>
      </dsp:txBody>
      <dsp:txXfrm>
        <a:off x="2310" y="1690283"/>
        <a:ext cx="3594004" cy="1690283"/>
      </dsp:txXfrm>
    </dsp:sp>
    <dsp:sp modelId="{6DA21CDE-0A3D-4AEB-813D-AEB3E295A344}">
      <dsp:nvSpPr>
        <dsp:cNvPr id="0" name=""/>
        <dsp:cNvSpPr/>
      </dsp:nvSpPr>
      <dsp:spPr>
        <a:xfrm>
          <a:off x="1095731" y="253542"/>
          <a:ext cx="1407160" cy="1407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C9BFA-CC2C-42CE-A525-1CBB1FA34B30}">
      <dsp:nvSpPr>
        <dsp:cNvPr id="0" name=""/>
        <dsp:cNvSpPr/>
      </dsp:nvSpPr>
      <dsp:spPr>
        <a:xfrm>
          <a:off x="3704134" y="0"/>
          <a:ext cx="3594004" cy="422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Неудовлетворенность обществом современной системой образования ставит новые задачи ее модернизации </a:t>
          </a:r>
          <a:endParaRPr lang="ru-RU" sz="2000" kern="1200" dirty="0"/>
        </a:p>
      </dsp:txBody>
      <dsp:txXfrm>
        <a:off x="3704134" y="1690283"/>
        <a:ext cx="3594004" cy="1690283"/>
      </dsp:txXfrm>
    </dsp:sp>
    <dsp:sp modelId="{5793BE93-B3D7-46C4-8F0B-9C834446C951}">
      <dsp:nvSpPr>
        <dsp:cNvPr id="0" name=""/>
        <dsp:cNvSpPr/>
      </dsp:nvSpPr>
      <dsp:spPr>
        <a:xfrm>
          <a:off x="4797556" y="253542"/>
          <a:ext cx="1407160" cy="1407160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D5EFE-AAA6-43A6-860D-765F256D8B69}">
      <dsp:nvSpPr>
        <dsp:cNvPr id="0" name=""/>
        <dsp:cNvSpPr/>
      </dsp:nvSpPr>
      <dsp:spPr>
        <a:xfrm>
          <a:off x="7405959" y="0"/>
          <a:ext cx="3594004" cy="422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Стремительное развитие ИКТ порождает новые способы персонального и коллективного обучения</a:t>
          </a:r>
          <a:endParaRPr lang="ru-RU" sz="2000" kern="1200" dirty="0"/>
        </a:p>
      </dsp:txBody>
      <dsp:txXfrm>
        <a:off x="7405959" y="1690283"/>
        <a:ext cx="3594004" cy="1690283"/>
      </dsp:txXfrm>
    </dsp:sp>
    <dsp:sp modelId="{515E3026-D0F2-40FB-AFD7-8B33CBE16CAB}">
      <dsp:nvSpPr>
        <dsp:cNvPr id="0" name=""/>
        <dsp:cNvSpPr/>
      </dsp:nvSpPr>
      <dsp:spPr>
        <a:xfrm>
          <a:off x="8499381" y="253542"/>
          <a:ext cx="1407160" cy="1407160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39B6A-D114-4B5A-92FE-4AC1F2B7D65E}">
      <dsp:nvSpPr>
        <dsp:cNvPr id="0" name=""/>
        <dsp:cNvSpPr/>
      </dsp:nvSpPr>
      <dsp:spPr>
        <a:xfrm>
          <a:off x="440090" y="3380566"/>
          <a:ext cx="10122092" cy="6338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EF689-A2C0-496B-8633-C2519C16D3C4}">
      <dsp:nvSpPr>
        <dsp:cNvPr id="0" name=""/>
        <dsp:cNvSpPr/>
      </dsp:nvSpPr>
      <dsp:spPr>
        <a:xfrm>
          <a:off x="761470" y="1444292"/>
          <a:ext cx="3364861" cy="277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56498-456D-4B47-AC05-FA73FCFAE0A4}">
      <dsp:nvSpPr>
        <dsp:cNvPr id="0" name=""/>
        <dsp:cNvSpPr/>
      </dsp:nvSpPr>
      <dsp:spPr>
        <a:xfrm>
          <a:off x="2870764" y="414492"/>
          <a:ext cx="4884931" cy="4884931"/>
        </a:xfrm>
        <a:prstGeom prst="leftCircularArrow">
          <a:avLst>
            <a:gd name="adj1" fmla="val 2404"/>
            <a:gd name="adj2" fmla="val 290714"/>
            <a:gd name="adj3" fmla="val 1902688"/>
            <a:gd name="adj4" fmla="val 8860953"/>
            <a:gd name="adj5" fmla="val 28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D4CE7-F9AF-4520-8598-FBA396957050}">
      <dsp:nvSpPr>
        <dsp:cNvPr id="0" name=""/>
        <dsp:cNvSpPr/>
      </dsp:nvSpPr>
      <dsp:spPr>
        <a:xfrm>
          <a:off x="1509217" y="3624890"/>
          <a:ext cx="2990988" cy="1189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в начале жизни</a:t>
          </a:r>
        </a:p>
      </dsp:txBody>
      <dsp:txXfrm>
        <a:off x="1544054" y="3659727"/>
        <a:ext cx="2921314" cy="1119743"/>
      </dsp:txXfrm>
    </dsp:sp>
    <dsp:sp modelId="{41E9F1DF-3A92-44CA-8665-11B8B5B2C640}">
      <dsp:nvSpPr>
        <dsp:cNvPr id="0" name=""/>
        <dsp:cNvSpPr/>
      </dsp:nvSpPr>
      <dsp:spPr>
        <a:xfrm>
          <a:off x="5073870" y="1426474"/>
          <a:ext cx="5363690" cy="243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rPr>
            <a:t>   </a:t>
          </a:r>
          <a:r>
            <a:rPr lang="ru-RU" sz="2400" b="1" kern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+mn-cs"/>
            </a:rPr>
            <a:t>с соответствующим расширением образовательной инфраструктуры за пределы школьно-вузовской системы </a:t>
          </a:r>
          <a:endParaRPr lang="ru-RU" sz="2400" b="1" dirty="0">
            <a:latin typeface="+mn-lt"/>
          </a:endParaRPr>
        </a:p>
      </dsp:txBody>
      <dsp:txXfrm>
        <a:off x="5129858" y="2003796"/>
        <a:ext cx="5251714" cy="1799580"/>
      </dsp:txXfrm>
    </dsp:sp>
    <dsp:sp modelId="{12928BA9-A894-4652-BB53-BF85B0DA09B8}">
      <dsp:nvSpPr>
        <dsp:cNvPr id="0" name=""/>
        <dsp:cNvSpPr/>
      </dsp:nvSpPr>
      <dsp:spPr>
        <a:xfrm>
          <a:off x="5631392" y="822940"/>
          <a:ext cx="4116287" cy="1189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через всю жизнь (непрерывное образование)</a:t>
          </a:r>
        </a:p>
      </dsp:txBody>
      <dsp:txXfrm>
        <a:off x="5666229" y="857777"/>
        <a:ext cx="4046613" cy="1119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77DFA-2933-4090-8865-78A98E49B20E}">
      <dsp:nvSpPr>
        <dsp:cNvPr id="0" name=""/>
        <dsp:cNvSpPr/>
      </dsp:nvSpPr>
      <dsp:spPr>
        <a:xfrm>
          <a:off x="0" y="0"/>
          <a:ext cx="4614333" cy="46143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39BE6-5227-4088-BAAD-3A77DFF4BD3D}">
      <dsp:nvSpPr>
        <dsp:cNvPr id="0" name=""/>
        <dsp:cNvSpPr/>
      </dsp:nvSpPr>
      <dsp:spPr>
        <a:xfrm>
          <a:off x="2307166" y="0"/>
          <a:ext cx="8208433" cy="4614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>
              <a:solidFill>
                <a:schemeClr val="accent1"/>
              </a:solidFill>
            </a:rPr>
            <a:t>Информальное образование </a:t>
          </a:r>
          <a:r>
            <a:rPr lang="ru-RU" sz="2200" b="0" kern="1200" dirty="0">
              <a:solidFill>
                <a:schemeClr val="tx1"/>
              </a:solidFill>
            </a:rPr>
            <a:t>(самообразование)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u="sng" kern="1200" dirty="0">
              <a:latin typeface="+mn-lt"/>
            </a:rPr>
            <a:t>Индивидуальная познавательная деятельность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kern="1200" dirty="0">
              <a:latin typeface="+mn-lt"/>
            </a:rPr>
            <a:t>сопровождающая повседневную жизнь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kern="1200" dirty="0">
              <a:latin typeface="+mn-lt"/>
            </a:rPr>
            <a:t>и не обязательно носящая целенаправленный характер</a:t>
          </a:r>
          <a:r>
            <a:rPr lang="ru-RU" sz="2200" b="0" kern="1200" dirty="0"/>
            <a:t> </a:t>
          </a:r>
        </a:p>
      </dsp:txBody>
      <dsp:txXfrm>
        <a:off x="2307166" y="0"/>
        <a:ext cx="8208433" cy="1384302"/>
      </dsp:txXfrm>
    </dsp:sp>
    <dsp:sp modelId="{C3E0324E-2A4F-45F5-98FA-9ECB3E248EFC}">
      <dsp:nvSpPr>
        <dsp:cNvPr id="0" name=""/>
        <dsp:cNvSpPr/>
      </dsp:nvSpPr>
      <dsp:spPr>
        <a:xfrm>
          <a:off x="807509" y="1384302"/>
          <a:ext cx="2999313" cy="29993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9B2A2-63E0-42F3-88E9-55392E77B343}">
      <dsp:nvSpPr>
        <dsp:cNvPr id="0" name=""/>
        <dsp:cNvSpPr/>
      </dsp:nvSpPr>
      <dsp:spPr>
        <a:xfrm>
          <a:off x="2307166" y="1384302"/>
          <a:ext cx="8208433" cy="2999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>
              <a:solidFill>
                <a:schemeClr val="accent1"/>
              </a:solidFill>
            </a:rPr>
            <a:t>Неформальное образование </a:t>
          </a:r>
          <a:r>
            <a:rPr lang="ru-RU" sz="2200" b="0" kern="1200" dirty="0">
              <a:solidFill>
                <a:schemeClr val="tx1"/>
              </a:solidFill>
            </a:rPr>
            <a:t>(дополнительное образование)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u="sng" kern="1200" dirty="0">
              <a:latin typeface="+mn-lt"/>
            </a:rPr>
            <a:t>Не предполагает выдачу </a:t>
          </a:r>
          <a:r>
            <a:rPr lang="ru-RU" altLang="ru-RU" sz="2200" b="0" kern="1200" dirty="0">
              <a:latin typeface="+mn-lt"/>
            </a:rPr>
            <a:t>общепризнанного </a:t>
          </a:r>
          <a:r>
            <a:rPr lang="ru-RU" altLang="ru-RU" sz="2200" b="0" u="sng" kern="1200" dirty="0">
              <a:latin typeface="+mn-lt"/>
            </a:rPr>
            <a:t>документа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kern="1200" dirty="0">
              <a:latin typeface="+mn-lt"/>
            </a:rPr>
            <a:t>(диплома или аттестата) </a:t>
          </a:r>
          <a:r>
            <a:rPr lang="ru-RU" sz="2200" b="0" kern="1200" dirty="0"/>
            <a:t> </a:t>
          </a:r>
        </a:p>
      </dsp:txBody>
      <dsp:txXfrm>
        <a:off x="2307166" y="1384302"/>
        <a:ext cx="8208433" cy="1384298"/>
      </dsp:txXfrm>
    </dsp:sp>
    <dsp:sp modelId="{9A862A2E-C92D-458A-96D5-24B40ABB7157}">
      <dsp:nvSpPr>
        <dsp:cNvPr id="0" name=""/>
        <dsp:cNvSpPr/>
      </dsp:nvSpPr>
      <dsp:spPr>
        <a:xfrm>
          <a:off x="1615017" y="2768601"/>
          <a:ext cx="1384298" cy="13842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268EF-7F9B-4B43-84B5-8C3A3372FA14}">
      <dsp:nvSpPr>
        <dsp:cNvPr id="0" name=""/>
        <dsp:cNvSpPr/>
      </dsp:nvSpPr>
      <dsp:spPr>
        <a:xfrm>
          <a:off x="2307166" y="2768601"/>
          <a:ext cx="8208433" cy="13842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>
              <a:solidFill>
                <a:schemeClr val="accent1"/>
              </a:solidFill>
            </a:rPr>
            <a:t>Формальное образование </a:t>
          </a:r>
          <a:r>
            <a:rPr lang="ru-RU" sz="2200" b="0" kern="1200" dirty="0">
              <a:solidFill>
                <a:schemeClr val="tx1"/>
              </a:solidFill>
            </a:rPr>
            <a:t>(основное образование)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u="sng" kern="1200" dirty="0">
              <a:latin typeface="+mn-lt"/>
            </a:rPr>
            <a:t>Завершается  выдачей </a:t>
          </a:r>
          <a:r>
            <a:rPr lang="ru-RU" altLang="ru-RU" sz="2200" b="0" kern="1200" dirty="0">
              <a:latin typeface="+mn-lt"/>
            </a:rPr>
            <a:t>общепризнанного </a:t>
          </a:r>
          <a:r>
            <a:rPr lang="ru-RU" altLang="ru-RU" sz="2200" b="0" u="sng" kern="1200" dirty="0">
              <a:latin typeface="+mn-lt"/>
            </a:rPr>
            <a:t>документа</a:t>
          </a:r>
          <a:r>
            <a:rPr lang="ru-RU" altLang="ru-RU" sz="2200" b="0" kern="1200" dirty="0">
              <a:latin typeface="+mn-lt"/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200" b="0" kern="1200" dirty="0">
              <a:latin typeface="+mn-lt"/>
            </a:rPr>
            <a:t>(диплома или аттестата) </a:t>
          </a:r>
          <a:r>
            <a:rPr lang="ru-RU" sz="2200" b="0" kern="1200" dirty="0"/>
            <a:t> </a:t>
          </a:r>
        </a:p>
      </dsp:txBody>
      <dsp:txXfrm>
        <a:off x="2307166" y="2768601"/>
        <a:ext cx="8208433" cy="1384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B1AE0-3A29-4B7E-9486-0AC52CD5F6E1}">
      <dsp:nvSpPr>
        <dsp:cNvPr id="0" name=""/>
        <dsp:cNvSpPr/>
      </dsp:nvSpPr>
      <dsp:spPr>
        <a:xfrm>
          <a:off x="34713" y="0"/>
          <a:ext cx="10659532" cy="426381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E70BC-F4C3-4268-8E06-0847D826B83D}">
      <dsp:nvSpPr>
        <dsp:cNvPr id="0" name=""/>
        <dsp:cNvSpPr/>
      </dsp:nvSpPr>
      <dsp:spPr>
        <a:xfrm>
          <a:off x="1313857" y="746167"/>
          <a:ext cx="3517645" cy="20892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Профессиональное педагогическое образование для профессиональной деятельности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3857" y="746167"/>
        <a:ext cx="3517645" cy="2089268"/>
      </dsp:txXfrm>
    </dsp:sp>
    <dsp:sp modelId="{6C65A43F-31CA-453E-976D-C40CFBDCE70B}">
      <dsp:nvSpPr>
        <dsp:cNvPr id="0" name=""/>
        <dsp:cNvSpPr/>
      </dsp:nvSpPr>
      <dsp:spPr>
        <a:xfrm>
          <a:off x="5364479" y="1428377"/>
          <a:ext cx="4157217" cy="20892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Общекультурное педагогическое образование для эффективной жизнедеятельности</a:t>
          </a:r>
          <a:r>
            <a:rPr lang="ru-RU" altLang="ru-RU" sz="2400" b="1" kern="1200" dirty="0">
              <a:solidFill>
                <a:schemeClr val="bg1"/>
              </a:solidFill>
              <a:latin typeface="+mn-lt"/>
            </a:rPr>
            <a:t>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364479" y="1428377"/>
        <a:ext cx="4157217" cy="2089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C646B-BC16-4C26-8EF8-6F818C907C36}">
      <dsp:nvSpPr>
        <dsp:cNvPr id="0" name=""/>
        <dsp:cNvSpPr/>
      </dsp:nvSpPr>
      <dsp:spPr>
        <a:xfrm>
          <a:off x="0" y="131"/>
          <a:ext cx="11094720" cy="14408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solidFill>
                <a:schemeClr val="accent1"/>
              </a:solidFill>
              <a:effectLst/>
            </a:rPr>
            <a:t>Критическая </a:t>
          </a:r>
          <a:r>
            <a:rPr lang="ru-RU" sz="2400" b="1" kern="1200" dirty="0" err="1">
              <a:solidFill>
                <a:schemeClr val="accent1"/>
              </a:solidFill>
              <a:effectLst/>
            </a:rPr>
            <a:t>междисциплинарность</a:t>
          </a:r>
          <a:endParaRPr lang="ru-RU" sz="2400" b="1" kern="1200" dirty="0">
            <a:solidFill>
              <a:schemeClr val="accent1"/>
            </a:solidFill>
            <a:effectLst/>
          </a:endParaRP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>
              <a:effectLst/>
            </a:rPr>
            <a:t>университет вовлечен в междисциплинарный процесс создания новых знаний </a:t>
          </a:r>
          <a:r>
            <a:rPr lang="ru-RU" sz="2300" i="1" kern="1200" dirty="0">
              <a:effectLst/>
            </a:rPr>
            <a:t> </a:t>
          </a:r>
        </a:p>
      </dsp:txBody>
      <dsp:txXfrm>
        <a:off x="70334" y="70465"/>
        <a:ext cx="10954052" cy="1300137"/>
      </dsp:txXfrm>
    </dsp:sp>
    <dsp:sp modelId="{AAD888D3-D542-4579-88BA-8C6D6B2D09D2}">
      <dsp:nvSpPr>
        <dsp:cNvPr id="0" name=""/>
        <dsp:cNvSpPr/>
      </dsp:nvSpPr>
      <dsp:spPr>
        <a:xfrm>
          <a:off x="0" y="1455266"/>
          <a:ext cx="11094720" cy="14408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solidFill>
                <a:schemeClr val="accent1"/>
              </a:solidFill>
            </a:rPr>
            <a:t>Коллективный самоанализ и целевое возрождение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/>
            <a:t>цели университета постоянно усложняются, миссия подвергается переосмыслению и </a:t>
          </a:r>
          <a:r>
            <a:rPr lang="ru-RU" sz="2400" i="1" kern="1200" dirty="0" err="1"/>
            <a:t>переинтерпретации</a:t>
          </a:r>
          <a:r>
            <a:rPr lang="ru-RU" sz="2400" kern="1200" dirty="0"/>
            <a:t>  </a:t>
          </a:r>
        </a:p>
      </dsp:txBody>
      <dsp:txXfrm>
        <a:off x="70334" y="1525600"/>
        <a:ext cx="10954052" cy="1300137"/>
      </dsp:txXfrm>
    </dsp:sp>
    <dsp:sp modelId="{5A2DC2D2-E391-4ED4-AA92-C845EAA12A24}">
      <dsp:nvSpPr>
        <dsp:cNvPr id="0" name=""/>
        <dsp:cNvSpPr/>
      </dsp:nvSpPr>
      <dsp:spPr>
        <a:xfrm>
          <a:off x="0" y="2910532"/>
          <a:ext cx="11094720" cy="14408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solidFill>
                <a:schemeClr val="accent1"/>
              </a:solidFill>
              <a:effectLst/>
            </a:rPr>
            <a:t>Подвижные границы и ангажированность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>
              <a:effectLst/>
            </a:rPr>
            <a:t>университет находится в постоянном взаимодействии с обществом, социумом, рынком труда, различными сообществами в обществе знания  </a:t>
          </a:r>
        </a:p>
      </dsp:txBody>
      <dsp:txXfrm>
        <a:off x="70334" y="2980866"/>
        <a:ext cx="10954052" cy="130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D10D-E054-47ED-81BE-9776A6C4ADB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DDD2-484F-459E-8EFE-BED8FEFA1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8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DDD2-484F-459E-8EFE-BED8FEFA18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F96BB-CC61-4441-B869-F7612334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A1E2CA-5891-4B1C-9E61-869A2DD0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1EDC08-10CE-4F4F-A57A-8CB77469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40B-3532-488C-B8D3-6BB93A080E22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58710-0843-41D1-9882-DE34292F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5F120-F4AA-4859-ABE7-DD8C376B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FD686-046E-499C-9B80-32403E1F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37CF35-880E-4EF5-939E-7165FC0BA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5D3C-3E80-4C42-B61A-D8E028AA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032-0717-4720-80EB-9CA1E5528D72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40E5C-3FD2-490F-9990-2B06D05C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82A71-2C9F-426C-81F3-1B5DFBDA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2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0AD706-5745-4C0E-82B3-D7CE8E742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3F1CD3-19EE-447E-9644-2C075429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67FF5-5B09-4F60-B119-348D39BF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506D-63A3-4FC5-AD03-36A6963A8D0C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B0DE7-475E-4531-B1B1-DBF2EBF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A2F76-77CC-4D63-B08B-EF51A58D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2B7B3-AA8B-407C-8887-8BE7E967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5B093-B397-4C3F-9800-70D020AE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F8656-E20C-4B7A-8D28-2B0092B3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41B-57A6-4463-BE7F-E6881C9C6305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21852-203E-4323-8171-B9B0AE82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F8C6D-E16C-4BAE-8F4C-7D9E6E95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1FB78-4426-4ED9-8057-E6507EDC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374780-AB0D-4940-ADC3-8AC6831C4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4BA79-08A8-482B-AB6F-EA17A69A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649C-FEA7-44A3-8AD8-BDB31F9D94CC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9B0CD-4DB0-459A-A1A2-C5665798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52B43-62DD-4112-846E-CA15B8AD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2ABC-CAB0-4C7B-A824-2A33AF6E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DD2DA-67A4-4B3F-9AA3-0F9A9C15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40E07-6A62-480C-8677-D4C3ADE11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12B73-A326-4935-8E15-BCBF4CA4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84F6-493D-4132-BE2C-19E6DDBB9125}" type="datetime1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67F59-82A3-4089-BBB5-83AF2D3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4B97C-1307-4450-9C6D-E83730E2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8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0F8DD-5E78-4059-9A01-92869C6F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4BFCB6-81E4-42B3-AFE7-0952923C2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08EE71-BC05-4796-A55A-AD5955328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46C52-9ADC-4C42-A8E4-F5311ABCC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4A2C5-953C-4711-9B32-03BC50565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38E81D-78C7-4CDF-8462-E5573774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DE2E-0927-4524-BDEB-198A3408A415}" type="datetime1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325740-781A-4CEB-AAC9-6CD86B35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3EE3E9-E9B9-4C13-9A4E-9CCCC9F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2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5AE7A-4A02-409B-9747-5A568061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8408D9-B5CF-4B7E-B0D7-07BD09FC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B106-4F7A-4E6A-B6AB-8C07045D1DE1}" type="datetime1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FB8F9C-842F-45A5-982E-FA7BF555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B0F20F-746F-4D41-8D56-515D6643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D0BD10-3CD4-485A-873E-531463B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9E97-DEBE-4E48-9034-54663EA6BA52}" type="datetime1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A18E3-4267-4D87-B77B-7A85F713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5728BA-EED6-40FC-8585-2118154C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9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9FB9A-E830-471E-A23C-A6D142F6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F38A8-F1F5-41CD-A4AB-3C608115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F27CB2-CE09-4594-BF96-9FE5829B2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8CEC0-0F76-40CC-B46C-49660C2B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A542-CD22-4A5B-80BA-AC3DDB12BA26}" type="datetime1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EF177-A758-44B0-B38D-4EEE64F7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7DFA6-2AA1-49BF-8780-FE1085E0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E75E3-A65F-4AA6-A4D6-E404B59D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8D7AA4-DC3D-4AE8-B372-F33E02A15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BC1F33-CDB8-4412-9AD1-462605F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19E89-055B-448D-9119-69FD6F3A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AE43-9199-43E0-9DAA-9E25CE0E11D3}" type="datetime1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98CC4E-53ED-4E83-95AF-F29F96A6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2F8F03-B4F4-4E60-81E4-D463F58B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5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097D7-62CD-48FF-8E8E-F5D1BC88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B31A4-020B-40AF-A401-6F958753B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8673B-093F-4E57-A0C6-31A75DE5A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9018-33C4-45A8-A40F-10275016E553}" type="datetime1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0A185-C4FF-4BE3-8A6E-DB6926CAD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7C270-1C09-47F0-8F81-41DDF91A4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0311-6EE2-4804-BDAB-7F98C8BC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-russia.ru/wp-content/uploads/2017/11/Skills_Outline_web_tcm26-175469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brannoe.com/news/mysli/vosem-pravil-elvina-tofflera-dlya-nachala-xxi-vek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ustandart.ru/wp-content/uploads/2015/11/Budushhee-globalnogo-obrazovaniya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2035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100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FB3CC-AE6C-4F6D-92BA-0A3285CAF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612" y="2960231"/>
            <a:ext cx="9144000" cy="224536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Педагогическое образование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в глобальной образовательной повестке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31C138-63B3-4FCD-9CEE-605D82324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612" y="5366316"/>
            <a:ext cx="9144000" cy="70612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/>
                </a:solidFill>
              </a:rPr>
              <a:t>Владимир Валентинович Лаптев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D5005-2D7E-4E87-9D6E-F6AD2225F70C}"/>
              </a:ext>
            </a:extLst>
          </p:cNvPr>
          <p:cNvSpPr txBox="1"/>
          <p:nvPr/>
        </p:nvSpPr>
        <p:spPr>
          <a:xfrm>
            <a:off x="4963886" y="528320"/>
            <a:ext cx="6760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/>
              <a:t>Совместное заседание </a:t>
            </a:r>
            <a:br>
              <a:rPr lang="ru-RU" sz="2000" b="1" i="1" dirty="0"/>
            </a:br>
            <a:r>
              <a:rPr lang="ru-RU" sz="2000" b="1" i="1" dirty="0"/>
              <a:t>Координационного совета по области образования </a:t>
            </a:r>
            <a:br>
              <a:rPr lang="ru-RU" sz="2000" b="1" i="1" dirty="0"/>
            </a:br>
            <a:r>
              <a:rPr lang="ru-RU" sz="2000" b="1" i="1" dirty="0"/>
              <a:t>«Образование и педагогические науки» </a:t>
            </a:r>
            <a:br>
              <a:rPr lang="ru-RU" sz="2000" b="1" i="1" dirty="0"/>
            </a:br>
            <a:r>
              <a:rPr lang="ru-RU" sz="2000" b="1" i="1" dirty="0"/>
              <a:t>и ФУМО по УГСН 44.00.00 </a:t>
            </a:r>
            <a:br>
              <a:rPr lang="ru-RU" sz="2000" b="1" i="1" dirty="0"/>
            </a:br>
            <a:r>
              <a:rPr lang="ru-RU" sz="2000" b="1" i="1" dirty="0"/>
              <a:t>«Образование и педагогические науки»</a:t>
            </a:r>
            <a:br>
              <a:rPr lang="ru-RU" sz="2000" b="1" i="1" dirty="0"/>
            </a:br>
            <a:r>
              <a:rPr lang="ru-RU" sz="2000" b="1" i="1" dirty="0"/>
              <a:t>Санкт-Петербург, РГПУ им. А.И. Герцена</a:t>
            </a:r>
          </a:p>
          <a:p>
            <a:pPr algn="ctr"/>
            <a:r>
              <a:rPr lang="ru-RU" sz="2000" b="1" i="1" dirty="0"/>
              <a:t>12 октября 2018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7FDCA1-E373-469B-86F6-0C6F3017C78E}"/>
              </a:ext>
            </a:extLst>
          </p:cNvPr>
          <p:cNvSpPr/>
          <p:nvPr/>
        </p:nvSpPr>
        <p:spPr>
          <a:xfrm>
            <a:off x="0" y="6233160"/>
            <a:ext cx="12192000" cy="242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6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F976-9495-4893-9FD8-4342689D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Непрерывное образование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0AFB15-5597-46A1-A7F2-19DB15CD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C72E542-3AAF-43BA-93B4-BDC7ACF4A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280239"/>
              </p:ext>
            </p:extLst>
          </p:nvPr>
        </p:nvGraphicFramePr>
        <p:xfrm>
          <a:off x="838200" y="1524000"/>
          <a:ext cx="105156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7">
            <a:extLst>
              <a:ext uri="{FF2B5EF4-FFF2-40B4-BE49-F238E27FC236}">
                <a16:creationId xmlns:a16="http://schemas.microsoft.com/office/drawing/2014/main" id="{F9BA3121-C999-488F-9500-7349A9193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36" y="6281555"/>
            <a:ext cx="9458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2000" i="1" dirty="0">
                <a:latin typeface="+mn-lt"/>
              </a:rPr>
              <a:t>Источник:</a:t>
            </a:r>
            <a:r>
              <a:rPr lang="ru-RU" altLang="ru-RU" sz="2000" dirty="0">
                <a:latin typeface="+mn-lt"/>
              </a:rPr>
              <a:t>  </a:t>
            </a:r>
            <a:r>
              <a:rPr lang="ru-RU" altLang="ru-RU" sz="2000" i="1" dirty="0">
                <a:latin typeface="+mn-lt"/>
              </a:rPr>
              <a:t>Меморандум непрерывного образования Европейского Союза </a:t>
            </a:r>
          </a:p>
        </p:txBody>
      </p:sp>
    </p:spTree>
    <p:extLst>
      <p:ext uri="{BB962C8B-B14F-4D97-AF65-F5344CB8AC3E}">
        <p14:creationId xmlns:p14="http://schemas.microsoft.com/office/powerpoint/2010/main" val="65263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27B34-229E-4548-BD0F-7C2A0131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Перспективы педагогического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CBD371-3066-4090-8EEC-00F8CBC2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654A8D6-9E5F-45E9-A040-F4928323D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38503"/>
              </p:ext>
            </p:extLst>
          </p:nvPr>
        </p:nvGraphicFramePr>
        <p:xfrm>
          <a:off x="838200" y="1874520"/>
          <a:ext cx="10728960" cy="426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36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832DAC-B8BD-408C-8E42-55F7411C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65125"/>
            <a:ext cx="109464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Ориентиры построения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современного профессионального педагогического образования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431E5C-3D47-4739-AA51-E9033D4D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5085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/>
                </a:solidFill>
              </a:rPr>
              <a:t>На педагогическое образование оказывают влияние: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Стратегии разви</a:t>
            </a:r>
            <a:r>
              <a:rPr lang="ru-RU" dirty="0"/>
              <a:t>тия общего образования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Требования стандартов </a:t>
            </a:r>
            <a:r>
              <a:rPr lang="ru-RU" dirty="0"/>
              <a:t>общего образования и требования стандартов профессиональной деятельности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Особенности мотивации </a:t>
            </a:r>
            <a:r>
              <a:rPr lang="ru-RU" dirty="0"/>
              <a:t>абитуриентов к будущей профессиональной педагогической деятельности 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Нелинейность</a:t>
            </a:r>
            <a:r>
              <a:rPr lang="ru-RU" dirty="0"/>
              <a:t> как характеристика современной жизни и, как следствие, образовательного процесса 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Современные представления </a:t>
            </a:r>
            <a:r>
              <a:rPr lang="ru-RU" dirty="0"/>
              <a:t>об изменении профессиональной деятельности педагога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448457-18E4-41B7-9D1D-251B1555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3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A45E1-F52F-4B1F-94EA-0765FE3A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Условия построения профессионального педагогического образования адекватного современности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2B1A2-9A37-495B-BDFC-7A8EA914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395" y="1690688"/>
            <a:ext cx="10515600" cy="48021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Изменение системы образования существенно меняет требования, предъявляемые обществом к учителю, что требует </a:t>
            </a:r>
            <a:r>
              <a:rPr lang="ru-RU" b="1" dirty="0">
                <a:solidFill>
                  <a:schemeClr val="accent1"/>
                </a:solidFill>
              </a:rPr>
              <a:t>междисциплинарного  исследования проблем подготовки педагога </a:t>
            </a:r>
            <a:r>
              <a:rPr lang="ru-RU" dirty="0"/>
              <a:t>в постиндустриальном обществе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</a:rPr>
              <a:t>Образование современного педагога должно быть подлинно университетским</a:t>
            </a:r>
            <a:r>
              <a:rPr lang="ru-RU" dirty="0"/>
              <a:t>, т.к. именно университет призван формировать </a:t>
            </a:r>
            <a:r>
              <a:rPr lang="ru-RU" b="1" i="1" dirty="0"/>
              <a:t>социальные установки</a:t>
            </a:r>
            <a:r>
              <a:rPr lang="ru-RU" dirty="0"/>
              <a:t>, обеспечивающие </a:t>
            </a:r>
            <a:r>
              <a:rPr lang="ru-RU" b="1" i="1" dirty="0"/>
              <a:t>готовность поиску </a:t>
            </a:r>
            <a:r>
              <a:rPr lang="ru-RU" dirty="0"/>
              <a:t>нестандартных решений и </a:t>
            </a:r>
            <a:r>
              <a:rPr lang="ru-RU" b="1" i="1" dirty="0"/>
              <a:t>ответственность</a:t>
            </a:r>
            <a:r>
              <a:rPr lang="ru-RU" dirty="0"/>
              <a:t> за свои действия, а также </a:t>
            </a:r>
            <a:r>
              <a:rPr lang="ru-RU" b="1" i="1" dirty="0"/>
              <a:t>актуальные компетенции</a:t>
            </a:r>
            <a:r>
              <a:rPr lang="ru-RU" dirty="0"/>
              <a:t>, которые необходимо будет развивать в своих учениках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813F95-1F45-4BF7-BC2B-F2F8DBFA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27D56-BFC9-4F8D-8B4A-3FFDCC46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Актуальные компетенции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(Целевая модель компетенций 2025)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6F59D3-7C13-4D32-980B-450B00E8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E9769C-9C2E-411F-99BE-80F2831D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3" y="1428255"/>
            <a:ext cx="10269503" cy="475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A32EAD-02C1-4C6D-9566-526901B7CD65}"/>
              </a:ext>
            </a:extLst>
          </p:cNvPr>
          <p:cNvSpPr txBox="1"/>
          <p:nvPr/>
        </p:nvSpPr>
        <p:spPr>
          <a:xfrm>
            <a:off x="8778196" y="4786690"/>
            <a:ext cx="31887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Источник: Доклад </a:t>
            </a:r>
            <a:r>
              <a:rPr lang="en-US" sz="1600" dirty="0" err="1"/>
              <a:t>WorldSkills</a:t>
            </a:r>
            <a:r>
              <a:rPr lang="en-US" sz="1600" dirty="0"/>
              <a:t> Russia </a:t>
            </a:r>
            <a:r>
              <a:rPr lang="ru-RU" sz="1600" dirty="0"/>
              <a:t>«Россия 2025: от кадров к талантам». Доступ: </a:t>
            </a:r>
            <a:r>
              <a:rPr lang="en-US" sz="1600" dirty="0">
                <a:hlinkClick r:id="rId3"/>
              </a:rPr>
              <a:t>http://d-russia.ru/wp-content/uploads/2017/11/Skills_Outline_web_tcm26-175469.pdf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10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AB22C-041C-4656-91A5-4B4C7C9E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Характерные черты подлинно университетского педагогического образования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7389B5-667C-4376-96ED-9A8917B6C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01740"/>
              </p:ext>
            </p:extLst>
          </p:nvPr>
        </p:nvGraphicFramePr>
        <p:xfrm>
          <a:off x="548640" y="1847850"/>
          <a:ext cx="110947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EA178E-DA61-45AD-A6C5-D668CD4A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90EC6C-D1B1-491F-84D8-613FFAE4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3D645-D953-4700-8A20-2E1B962CE2C9}"/>
              </a:ext>
            </a:extLst>
          </p:cNvPr>
          <p:cNvSpPr txBox="1"/>
          <p:nvPr/>
        </p:nvSpPr>
        <p:spPr>
          <a:xfrm>
            <a:off x="579120" y="466874"/>
            <a:ext cx="11231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Мы должны </a:t>
            </a:r>
            <a:r>
              <a:rPr lang="ru-RU" sz="2800" b="1" dirty="0">
                <a:solidFill>
                  <a:schemeClr val="accent1"/>
                </a:solidFill>
              </a:rPr>
              <a:t>осмыслить образование как путь к культурному сдвигу</a:t>
            </a:r>
            <a:r>
              <a:rPr lang="ru-RU" sz="2800" dirty="0"/>
              <a:t>, мы должны воспринимать </a:t>
            </a:r>
            <a:r>
              <a:rPr lang="ru-RU" sz="2800" b="1" dirty="0">
                <a:solidFill>
                  <a:schemeClr val="accent1"/>
                </a:solidFill>
              </a:rPr>
              <a:t>школу как способ изменения общества в сторону будущего</a:t>
            </a:r>
            <a:r>
              <a:rPr lang="ru-RU" sz="2800" dirty="0"/>
              <a:t>, которое мы хотели бы вместе создать. </a:t>
            </a:r>
          </a:p>
          <a:p>
            <a:endParaRPr lang="ru-RU" sz="2800" dirty="0"/>
          </a:p>
          <a:p>
            <a:r>
              <a:rPr lang="ru-RU" sz="2800" dirty="0"/>
              <a:t>Это означает, что мы должны стремиться </a:t>
            </a:r>
            <a:r>
              <a:rPr lang="ru-RU" sz="2800" b="1" dirty="0">
                <a:solidFill>
                  <a:schemeClr val="accent1"/>
                </a:solidFill>
              </a:rPr>
              <a:t>не из прошлого, а из будущего решить системные вызовы</a:t>
            </a:r>
            <a:r>
              <a:rPr lang="ru-RU" sz="2800" dirty="0"/>
              <a:t>, которые задает нам растущий спрос на компетенции. </a:t>
            </a:r>
          </a:p>
          <a:p>
            <a:endParaRPr lang="ru-RU" sz="2800" dirty="0"/>
          </a:p>
          <a:p>
            <a:r>
              <a:rPr lang="ru-RU" sz="2800" dirty="0"/>
              <a:t>Это значит, что мы должны развивать </a:t>
            </a:r>
            <a:r>
              <a:rPr lang="ru-RU" sz="2800" b="1" dirty="0">
                <a:solidFill>
                  <a:schemeClr val="accent1"/>
                </a:solidFill>
              </a:rPr>
              <a:t>образование, в котором люди будут чувствовать связность друг с другом и с актуальными проблемами общества</a:t>
            </a:r>
            <a:r>
              <a:rPr lang="ru-RU" sz="2800" dirty="0"/>
              <a:t> – а не просто готовиться к профессиям, которые уже исчезают.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F8863-CCAB-40E3-817E-B052FB37E9F8}"/>
              </a:ext>
            </a:extLst>
          </p:cNvPr>
          <p:cNvSpPr txBox="1"/>
          <p:nvPr/>
        </p:nvSpPr>
        <p:spPr>
          <a:xfrm>
            <a:off x="579120" y="6109890"/>
            <a:ext cx="1022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Источник: Доклад «Образование для сложного общества», с. 13  </a:t>
            </a:r>
          </a:p>
        </p:txBody>
      </p:sp>
    </p:spTree>
    <p:extLst>
      <p:ext uri="{BB962C8B-B14F-4D97-AF65-F5344CB8AC3E}">
        <p14:creationId xmlns:p14="http://schemas.microsoft.com/office/powerpoint/2010/main" val="9809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712F2C-8138-43FD-A0E5-E2A40BE4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Благодарю за внимание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5669DB-8976-47FB-97A1-24C1FF7B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6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50698-DAFB-453A-B19A-086380E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BA5B8C-6C3B-4631-BDE1-0B4E7716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1" y="842613"/>
            <a:ext cx="6892212" cy="387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3B5D1-02EC-43D3-BEE2-7007FFD3C801}"/>
              </a:ext>
            </a:extLst>
          </p:cNvPr>
          <p:cNvSpPr txBox="1"/>
          <p:nvPr/>
        </p:nvSpPr>
        <p:spPr>
          <a:xfrm>
            <a:off x="771331" y="5279490"/>
            <a:ext cx="427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/>
              <a:t>Встреча В.В. Путина с доверенными лицами на президентских выборах, 2018 год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9078CA-EA46-462F-88A2-7A7A9F24B265}"/>
              </a:ext>
            </a:extLst>
          </p:cNvPr>
          <p:cNvSpPr/>
          <p:nvPr/>
        </p:nvSpPr>
        <p:spPr>
          <a:xfrm>
            <a:off x="5664070" y="3848330"/>
            <a:ext cx="589305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24292C"/>
                </a:solidFill>
                <a:effectLst/>
              </a:rPr>
              <a:t>«Вопросы образования чрезвычайно важны, это одно из важнейших направлений, одно из главных направлений нашего развития и вообще развития в мире</a:t>
            </a:r>
            <a:r>
              <a:rPr lang="ru-RU" sz="2400" b="1" dirty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144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274927-601D-4CCE-88A2-31E0265A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22" y="501651"/>
            <a:ext cx="10297357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Факторы необходимых изменений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образовании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1ED2C7-D7D4-4AC1-9542-BB39DD7D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FE563EC-A149-48BE-8C91-240662BEC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615868"/>
              </p:ext>
            </p:extLst>
          </p:nvPr>
        </p:nvGraphicFramePr>
        <p:xfrm>
          <a:off x="512064" y="2130641"/>
          <a:ext cx="11002274" cy="422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9C7C27-D532-4FD6-8430-9E5EC06E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Источники наших представлений о будущем образования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B53BE34-9FC6-41AA-989F-C6CD80F2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Представления футурологов о трендах </a:t>
            </a:r>
            <a:r>
              <a:rPr lang="en-US" dirty="0"/>
              <a:t>XXI</a:t>
            </a:r>
            <a:r>
              <a:rPr lang="ru-RU" dirty="0"/>
              <a:t> века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Доклады  </a:t>
            </a:r>
            <a:r>
              <a:rPr lang="en-US" dirty="0"/>
              <a:t>Global Education Futures</a:t>
            </a:r>
            <a:r>
              <a:rPr lang="ru-RU" dirty="0"/>
              <a:t> (международная платформа, объединяющая лидеров глобального образования) об изменениях в образовании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Доклады и исследования </a:t>
            </a:r>
            <a:r>
              <a:rPr lang="en-US" dirty="0" err="1"/>
              <a:t>WorldSkills</a:t>
            </a:r>
            <a:r>
              <a:rPr lang="en-US" dirty="0"/>
              <a:t> Russia</a:t>
            </a:r>
            <a:r>
              <a:rPr lang="ru-RU" dirty="0"/>
              <a:t> об изменении образа рабочих профессий в экономике будущего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Проекты Агентства стратегических инициатив об изменениях в профессиональной деятельности и в образовании (</a:t>
            </a:r>
            <a:r>
              <a:rPr lang="ru-RU" dirty="0" err="1"/>
              <a:t>форсайт</a:t>
            </a:r>
            <a:r>
              <a:rPr lang="ru-RU" dirty="0"/>
              <a:t>-проекты развития образования в России)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A441F9-A463-432D-9FEA-1D2477F5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4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20842-6FB2-4F56-AEC8-BD557F30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Футурологи о трендах образования </a:t>
            </a:r>
            <a:r>
              <a:rPr lang="en-US" sz="4000" b="1" dirty="0">
                <a:solidFill>
                  <a:srgbClr val="C00000"/>
                </a:solidFill>
              </a:rPr>
              <a:t>XXI</a:t>
            </a:r>
            <a:r>
              <a:rPr lang="ru-RU" sz="4000" b="1" dirty="0">
                <a:solidFill>
                  <a:srgbClr val="C00000"/>
                </a:solidFill>
              </a:rPr>
              <a:t> века</a:t>
            </a:r>
            <a:r>
              <a:rPr lang="ru-RU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BB6DA2-A06D-46AA-9DD6-DA2148C9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C48C7-ED41-4701-ADCB-C0ACBD45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690688"/>
            <a:ext cx="2270760" cy="315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2AB470-0C7A-4024-855E-AC83EA90E417}"/>
              </a:ext>
            </a:extLst>
          </p:cNvPr>
          <p:cNvSpPr/>
          <p:nvPr/>
        </p:nvSpPr>
        <p:spPr>
          <a:xfrm>
            <a:off x="3508131" y="1456393"/>
            <a:ext cx="83022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Потребление — новая форма экономической активности. </a:t>
            </a:r>
            <a:r>
              <a:rPr lang="ru-RU" sz="2400" dirty="0"/>
              <a:t>Понятие «работа» является анахронизмом, продуктом промышленной революции.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Новые профессии. </a:t>
            </a:r>
            <a:r>
              <a:rPr lang="ru-RU" sz="2400" dirty="0"/>
              <a:t>Новый интеллектуальный рабочий.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Фокусирование на человеческих проблемах:</a:t>
            </a:r>
            <a:r>
              <a:rPr lang="ru-RU" sz="2400" dirty="0"/>
              <a:t> старости, здоровье, одиночестве, воспитании детей.  Постоянное обучение.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Кардинально изменить систему массового образования. </a:t>
            </a:r>
            <a:r>
              <a:rPr lang="ru-RU" sz="2400" dirty="0"/>
              <a:t>Разнообразить. Индивидуализировать. </a:t>
            </a:r>
            <a:r>
              <a:rPr lang="ru-RU" sz="2400" dirty="0" err="1"/>
              <a:t>Децентрализировать</a:t>
            </a:r>
            <a:r>
              <a:rPr lang="ru-RU" sz="2400" dirty="0"/>
              <a:t>. Меньше местных школ. Больше образования дома. Большая вовлечённость родителей. Больше творчества, меньше зубрёжки.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0B846-E33F-4E08-AD3F-4F220BF177E9}"/>
              </a:ext>
            </a:extLst>
          </p:cNvPr>
          <p:cNvSpPr txBox="1"/>
          <p:nvPr/>
        </p:nvSpPr>
        <p:spPr>
          <a:xfrm>
            <a:off x="188154" y="6105922"/>
            <a:ext cx="8982223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Источник: Восемь правил </a:t>
            </a:r>
            <a:r>
              <a:rPr lang="ru-RU" sz="1600" dirty="0" err="1"/>
              <a:t>Элвина</a:t>
            </a:r>
            <a:r>
              <a:rPr lang="ru-RU" sz="1600" dirty="0"/>
              <a:t> </a:t>
            </a:r>
            <a:r>
              <a:rPr lang="ru-RU" sz="1600" dirty="0" err="1"/>
              <a:t>Тоффлера</a:t>
            </a:r>
            <a:r>
              <a:rPr lang="ru-RU" sz="1600" dirty="0"/>
              <a:t> для начала XXI века. </a:t>
            </a:r>
          </a:p>
          <a:p>
            <a:r>
              <a:rPr lang="ru-RU" sz="1600" dirty="0"/>
              <a:t>Доступ:   </a:t>
            </a:r>
            <a:r>
              <a:rPr lang="en-US" sz="1600" dirty="0">
                <a:hlinkClick r:id="rId3"/>
              </a:rPr>
              <a:t>http://www.izbrannoe.com/news/mysli/vosem-pravil-elvina</a:t>
            </a:r>
            <a:r>
              <a:rPr lang="en-US" dirty="0">
                <a:hlinkClick r:id="rId3"/>
              </a:rPr>
              <a:t>-tofflera-dlya-nachala-xxi-veka/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C40F6-722A-4ED3-9B47-3F256747C149}"/>
              </a:ext>
            </a:extLst>
          </p:cNvPr>
          <p:cNvSpPr txBox="1"/>
          <p:nvPr/>
        </p:nvSpPr>
        <p:spPr>
          <a:xfrm>
            <a:off x="616634" y="5063832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Элвин</a:t>
            </a:r>
            <a:r>
              <a:rPr lang="ru-RU" sz="1600" dirty="0"/>
              <a:t> </a:t>
            </a:r>
            <a:r>
              <a:rPr lang="ru-RU" sz="1600" dirty="0" err="1"/>
              <a:t>Тоффлер</a:t>
            </a:r>
            <a:endParaRPr lang="ru-RU" sz="1600" dirty="0"/>
          </a:p>
          <a:p>
            <a:pPr algn="ctr"/>
            <a:r>
              <a:rPr lang="ru-RU" sz="1600" dirty="0"/>
              <a:t> (1928 - 2016</a:t>
            </a:r>
            <a:r>
              <a:rPr lang="en-US" sz="1600" dirty="0"/>
              <a:t>)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245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8C701-3977-4E23-9C63-CF94B3F3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34" y="384050"/>
            <a:ext cx="10993115" cy="14773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Доклад </a:t>
            </a:r>
            <a:r>
              <a:rPr lang="en-US" b="1" dirty="0">
                <a:solidFill>
                  <a:srgbClr val="C00000"/>
                </a:solidFill>
              </a:rPr>
              <a:t>GEF</a:t>
            </a:r>
            <a:r>
              <a:rPr lang="ru-RU" b="1" dirty="0">
                <a:solidFill>
                  <a:srgbClr val="C00000"/>
                </a:solidFill>
              </a:rPr>
              <a:t> «Глобальная образовательная повестка – основные ориентиры»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6E9F9-0F27-47FA-9FE4-74285CC5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3D80311-6EE2-4804-BDAB-7F98C8BC2A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71E8F-3377-4941-AD6F-ACCD46137689}"/>
              </a:ext>
            </a:extLst>
          </p:cNvPr>
          <p:cNvSpPr txBox="1"/>
          <p:nvPr/>
        </p:nvSpPr>
        <p:spPr>
          <a:xfrm>
            <a:off x="516569" y="5644017"/>
            <a:ext cx="356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Доступ: </a:t>
            </a:r>
            <a:r>
              <a:rPr lang="en-US" sz="1600" dirty="0">
                <a:hlinkClick r:id="rId2"/>
              </a:rPr>
              <a:t>http://www.edustandart.ru/wp-content/uploads/2015/11/Budushhee-globalnogo-obrazovaniya.pdf</a:t>
            </a:r>
            <a:r>
              <a:rPr lang="ru-RU" sz="1600" dirty="0"/>
              <a:t>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079A5E-9CF5-40B9-8591-5BB33280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9" y="2301711"/>
            <a:ext cx="3867509" cy="290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93F78-F752-4A02-9A83-973FBE6947DB}"/>
              </a:ext>
            </a:extLst>
          </p:cNvPr>
          <p:cNvSpPr txBox="1"/>
          <p:nvPr/>
        </p:nvSpPr>
        <p:spPr>
          <a:xfrm>
            <a:off x="4433910" y="1980412"/>
            <a:ext cx="75236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200" dirty="0"/>
              <a:t>Развитие </a:t>
            </a:r>
            <a:r>
              <a:rPr lang="ru-RU" sz="2200" b="1" dirty="0"/>
              <a:t>цифровых технологий </a:t>
            </a:r>
            <a:r>
              <a:rPr lang="ru-RU" sz="2200" dirty="0"/>
              <a:t>и телекоммуникационных систем </a:t>
            </a:r>
            <a:r>
              <a:rPr lang="ru-RU" sz="2200" b="1" dirty="0"/>
              <a:t>меняет способы</a:t>
            </a:r>
            <a:r>
              <a:rPr lang="ru-RU" sz="2200" dirty="0"/>
              <a:t>, которыми </a:t>
            </a:r>
            <a:r>
              <a:rPr lang="ru-RU" sz="2200" b="1" dirty="0"/>
              <a:t>фиксируется, передается и создается знание</a:t>
            </a:r>
            <a:endParaRPr lang="ru-RU" sz="22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200" dirty="0"/>
              <a:t>Значительная часть </a:t>
            </a:r>
            <a:r>
              <a:rPr lang="ru-RU" sz="2200" b="1" dirty="0"/>
              <a:t>новых решений </a:t>
            </a:r>
            <a:r>
              <a:rPr lang="ru-RU" sz="2200" dirty="0"/>
              <a:t>для образования реализуется в виде </a:t>
            </a:r>
            <a:r>
              <a:rPr lang="ru-RU" sz="2200" b="1" dirty="0"/>
              <a:t>технологических стартапов</a:t>
            </a:r>
            <a:endParaRPr lang="ru-RU" sz="22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200" dirty="0"/>
              <a:t>Экономическая динамика задает спрос на </a:t>
            </a:r>
            <a:r>
              <a:rPr lang="ru-RU" sz="2200" b="1" dirty="0"/>
              <a:t>новые типы компетенций </a:t>
            </a:r>
            <a:r>
              <a:rPr lang="ru-RU" sz="2200" dirty="0"/>
              <a:t>и </a:t>
            </a:r>
            <a:r>
              <a:rPr lang="ru-RU" sz="2200" b="1" dirty="0"/>
              <a:t>новые формы подготовки</a:t>
            </a:r>
            <a:endParaRPr lang="ru-RU" sz="22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/>
              <a:t>Образование</a:t>
            </a:r>
            <a:r>
              <a:rPr lang="ru-RU" sz="2200" dirty="0"/>
              <a:t> все больше воспринимается как </a:t>
            </a:r>
            <a:r>
              <a:rPr lang="ru-RU" sz="2200" b="1" dirty="0"/>
              <a:t>процесс</a:t>
            </a:r>
            <a:r>
              <a:rPr lang="ru-RU" sz="2200" dirty="0"/>
              <a:t>, который нужно сделать </a:t>
            </a:r>
            <a:r>
              <a:rPr lang="ru-RU" sz="2200" b="1" dirty="0"/>
              <a:t>максимально управляемым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200" dirty="0"/>
              <a:t>Изменение </a:t>
            </a:r>
            <a:r>
              <a:rPr lang="ru-RU" sz="2200" b="1" dirty="0"/>
              <a:t>ценностей новой экономики </a:t>
            </a:r>
            <a:r>
              <a:rPr lang="ru-RU" sz="2200" dirty="0"/>
              <a:t>приводит к </a:t>
            </a:r>
            <a:r>
              <a:rPr lang="ru-RU" sz="2200" b="1" dirty="0"/>
              <a:t>расслоению учащихся</a:t>
            </a:r>
            <a:r>
              <a:rPr lang="ru-RU" sz="2200" dirty="0"/>
              <a:t>: от полного равнодушия к получению образования, до увеличения сознательности в поиске своего образовательного пути</a:t>
            </a:r>
          </a:p>
        </p:txBody>
      </p:sp>
    </p:spTree>
    <p:extLst>
      <p:ext uri="{BB962C8B-B14F-4D97-AF65-F5344CB8AC3E}">
        <p14:creationId xmlns:p14="http://schemas.microsoft.com/office/powerpoint/2010/main" val="364187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BBC21A8-2C5E-4094-8FCC-90B2348D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56" y="326280"/>
            <a:ext cx="1154332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Доклад </a:t>
            </a:r>
            <a:r>
              <a:rPr lang="en-US" b="1" dirty="0">
                <a:solidFill>
                  <a:srgbClr val="C00000"/>
                </a:solidFill>
              </a:rPr>
              <a:t>GEF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«Образование для сложного общества» (2018 г.)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F4551-B9C1-4F30-BDF7-4F6DA2E6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7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CA2C74-9CD3-4F25-A968-3B848FA6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0" y="2267584"/>
            <a:ext cx="2439819" cy="31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2F63C2-C0DE-411C-9F99-5DD2F9CE0DEF}"/>
              </a:ext>
            </a:extLst>
          </p:cNvPr>
          <p:cNvSpPr/>
          <p:nvPr/>
        </p:nvSpPr>
        <p:spPr>
          <a:xfrm>
            <a:off x="452356" y="5648522"/>
            <a:ext cx="3001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Доступ: </a:t>
            </a:r>
            <a:r>
              <a:rPr lang="en-US" dirty="0">
                <a:hlinkClick r:id="rId3"/>
              </a:rPr>
              <a:t>http://edu2035.org/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C3E56F-A081-43D6-A613-8F03CB96728A}"/>
              </a:ext>
            </a:extLst>
          </p:cNvPr>
          <p:cNvSpPr txBox="1"/>
          <p:nvPr/>
        </p:nvSpPr>
        <p:spPr>
          <a:xfrm>
            <a:off x="3767711" y="1862812"/>
            <a:ext cx="79719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Доклад </a:t>
            </a:r>
            <a:r>
              <a:rPr lang="ru-RU" sz="2200" b="1" dirty="0"/>
              <a:t>об изменениях образовательных систем</a:t>
            </a:r>
            <a:r>
              <a:rPr lang="ru-RU" sz="2200" dirty="0"/>
              <a:t>. Рассматриваются </a:t>
            </a:r>
            <a:r>
              <a:rPr lang="ru-RU" sz="2200" b="1" dirty="0"/>
              <a:t>4 критически важные области </a:t>
            </a:r>
            <a:r>
              <a:rPr lang="ru-RU" sz="2200" dirty="0"/>
              <a:t>для перехода к образовательным системам завтрашнего дня: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Переход к </a:t>
            </a:r>
            <a:r>
              <a:rPr lang="ru-RU" sz="2200" b="1" dirty="0"/>
              <a:t>непрерывному обучению </a:t>
            </a:r>
            <a:r>
              <a:rPr lang="ru-RU" sz="2200" dirty="0"/>
              <a:t>на протяжении всей жизни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Переход к </a:t>
            </a:r>
            <a:r>
              <a:rPr lang="ru-RU" sz="2200" b="1" dirty="0"/>
              <a:t>развитию коллективных компетенций</a:t>
            </a:r>
            <a:r>
              <a:rPr lang="ru-RU" sz="2200" dirty="0"/>
              <a:t> команд, организаций, сообществ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Переход к </a:t>
            </a:r>
            <a:r>
              <a:rPr lang="ru-RU" sz="2200" b="1" dirty="0"/>
              <a:t>этической ответственности образовательных систем</a:t>
            </a:r>
            <a:r>
              <a:rPr lang="ru-RU" sz="2200" dirty="0"/>
              <a:t> за  влияние образовательных услуг на окружающую среду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Переход к </a:t>
            </a:r>
            <a:r>
              <a:rPr lang="ru-RU" sz="2200" b="1" dirty="0"/>
              <a:t>формирующим системам оценивания </a:t>
            </a:r>
            <a:r>
              <a:rPr lang="ru-RU" sz="2200" dirty="0"/>
              <a:t>(формирование обучающихся лучшим качествам и помощи в продвижении к собственным целям)</a:t>
            </a:r>
          </a:p>
        </p:txBody>
      </p:sp>
    </p:spTree>
    <p:extLst>
      <p:ext uri="{BB962C8B-B14F-4D97-AF65-F5344CB8AC3E}">
        <p14:creationId xmlns:p14="http://schemas.microsoft.com/office/powerpoint/2010/main" val="52113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37775-BF9A-4AD9-A506-B3754DDC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Проект Агентства стратегических инициатив «Атлас новых профессий»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E0D6D4-60DB-4A6F-8879-254007CF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8</a:t>
            </a:fld>
            <a:endParaRPr lang="ru-RU"/>
          </a:p>
        </p:txBody>
      </p:sp>
      <p:pic>
        <p:nvPicPr>
          <p:cNvPr id="1028" name="Picture 4" descr="https://study.tusur.ru/i/files/news_2014-02-18_001(1).jpg">
            <a:extLst>
              <a:ext uri="{FF2B5EF4-FFF2-40B4-BE49-F238E27FC236}">
                <a16:creationId xmlns:a16="http://schemas.microsoft.com/office/drawing/2014/main" id="{D8E5E2AF-E2F3-43C8-B5F7-3B9B59EB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2" y="2562122"/>
            <a:ext cx="2976787" cy="203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B972C-B942-4B44-AAFC-AA8655107CDE}"/>
              </a:ext>
            </a:extLst>
          </p:cNvPr>
          <p:cNvSpPr txBox="1"/>
          <p:nvPr/>
        </p:nvSpPr>
        <p:spPr>
          <a:xfrm>
            <a:off x="807346" y="5467283"/>
            <a:ext cx="290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Доступ: </a:t>
            </a:r>
            <a:r>
              <a:rPr lang="en-US" sz="1600" dirty="0">
                <a:hlinkClick r:id="rId3"/>
              </a:rPr>
              <a:t>http://atlas100.ru</a:t>
            </a:r>
            <a:r>
              <a:rPr lang="ru-RU" sz="16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AD1F2-FB57-4D00-8E41-4AF1D7B9E8F5}"/>
              </a:ext>
            </a:extLst>
          </p:cNvPr>
          <p:cNvSpPr txBox="1"/>
          <p:nvPr/>
        </p:nvSpPr>
        <p:spPr>
          <a:xfrm>
            <a:off x="3925263" y="1776750"/>
            <a:ext cx="79246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</a:rPr>
              <a:t>До 2020 года появятся профессии: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Координатор образовательной онлайн-платформы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Ментор стартапов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Модератор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Игромастер</a:t>
            </a:r>
            <a:r>
              <a:rPr lang="ru-RU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Тьютор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Организатор проектного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Экопроповедник</a:t>
            </a: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Тренер по </a:t>
            </a:r>
            <a:r>
              <a:rPr lang="ru-RU" sz="2200" dirty="0" err="1"/>
              <a:t>майнд</a:t>
            </a:r>
            <a:r>
              <a:rPr lang="ru-RU" sz="2200" dirty="0"/>
              <a:t>-фитнесу </a:t>
            </a:r>
          </a:p>
          <a:p>
            <a:pPr algn="ctr"/>
            <a:r>
              <a:rPr lang="ru-RU" sz="2200" b="1" dirty="0">
                <a:solidFill>
                  <a:schemeClr val="accent1"/>
                </a:solidFill>
              </a:rPr>
              <a:t>Поле 2020 года появятся профессии: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Разработчик образовательных траекторий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Игропедагог</a:t>
            </a: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Разработчик инструментов обучения состояниям сознания</a:t>
            </a:r>
          </a:p>
        </p:txBody>
      </p:sp>
    </p:spTree>
    <p:extLst>
      <p:ext uri="{BB962C8B-B14F-4D97-AF65-F5344CB8AC3E}">
        <p14:creationId xmlns:p14="http://schemas.microsoft.com/office/powerpoint/2010/main" val="124353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989C994-F228-4974-9EF8-B83F86AD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63" y="3118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Основное изменение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4AA4E6-476E-4274-AE0A-7D6FB54F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311-6EE2-4804-BDAB-7F98C8BC2A91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1A1A035-BEF9-455E-87C1-82ABC6EE8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497145"/>
              </p:ext>
            </p:extLst>
          </p:nvPr>
        </p:nvGraphicFramePr>
        <p:xfrm>
          <a:off x="310718" y="692458"/>
          <a:ext cx="11184596" cy="566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www.jvlife.ru/system/images/contents/000/002/038/medium/Fotolia_133993829_Subscription_XXL.jpg?1487172967">
            <a:extLst>
              <a:ext uri="{FF2B5EF4-FFF2-40B4-BE49-F238E27FC236}">
                <a16:creationId xmlns:a16="http://schemas.microsoft.com/office/drawing/2014/main" id="{407E415D-2FE2-4F33-AA8A-6C508875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2" y="1901136"/>
            <a:ext cx="3230603" cy="2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angliaeducation.co.uk/wp-content/uploads/2016/10/shutterstock_15815155.jpg">
            <a:extLst>
              <a:ext uri="{FF2B5EF4-FFF2-40B4-BE49-F238E27FC236}">
                <a16:creationId xmlns:a16="http://schemas.microsoft.com/office/drawing/2014/main" id="{4CE19F50-D092-459F-9B95-6856F759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34" y="4136736"/>
            <a:ext cx="3330448" cy="221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13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860</Words>
  <Application>Microsoft Office PowerPoint</Application>
  <PresentationFormat>Широкоэкранный</PresentationFormat>
  <Paragraphs>115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Педагогическое образование  в глобальной образовательной повестке</vt:lpstr>
      <vt:lpstr>Презентация PowerPoint</vt:lpstr>
      <vt:lpstr>Факторы необходимых изменений  в образовании </vt:lpstr>
      <vt:lpstr>Источники наших представлений о будущем образования </vt:lpstr>
      <vt:lpstr>Футурологи о трендах образования XXI века </vt:lpstr>
      <vt:lpstr>Доклад GEF «Глобальная образовательная повестка – основные ориентиры»</vt:lpstr>
      <vt:lpstr>Доклад GEF «Образование для сложного общества» (2018 г.)</vt:lpstr>
      <vt:lpstr>Проект Агентства стратегических инициатив «Атлас новых профессий»</vt:lpstr>
      <vt:lpstr>Основное изменение </vt:lpstr>
      <vt:lpstr>Непрерывное образование </vt:lpstr>
      <vt:lpstr>Перспективы педагогического образования</vt:lpstr>
      <vt:lpstr>Ориентиры построения  современного профессионального педагогического образования </vt:lpstr>
      <vt:lpstr>Условия построения профессионального педагогического образования адекватного современности</vt:lpstr>
      <vt:lpstr>Актуальные компетенции  (Целевая модель компетенций 2025)</vt:lpstr>
      <vt:lpstr>Характерные черты подлинно университетского педагогического образования</vt:lpstr>
      <vt:lpstr>Презентация PowerPoint</vt:lpstr>
      <vt:lpstr>Благодарю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Педагогическое образование в глобальной образовательной повестке</dc:title>
  <dc:creator>Светлана Писарева</dc:creator>
  <cp:lastModifiedBy>Владимир Лаптев</cp:lastModifiedBy>
  <cp:revision>59</cp:revision>
  <cp:lastPrinted>2018-10-12T06:50:55Z</cp:lastPrinted>
  <dcterms:created xsi:type="dcterms:W3CDTF">2018-10-09T05:08:37Z</dcterms:created>
  <dcterms:modified xsi:type="dcterms:W3CDTF">2018-10-12T07:01:55Z</dcterms:modified>
</cp:coreProperties>
</file>