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Akrobat" panose="020B0604020202020204" charset="-52"/>
      <p:regular r:id="rId7"/>
    </p:embeddedFont>
    <p:embeddedFont>
      <p:font typeface="Akrobat Black" panose="00000A00000000000000" charset="-52"/>
      <p:bold r:id="rId8"/>
    </p:embeddedFont>
    <p:embeddedFont>
      <p:font typeface="Akrobat Bold" panose="00000800000000000000" charset="-52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E00"/>
    <a:srgbClr val="29C1CD"/>
    <a:srgbClr val="34CBD6"/>
    <a:srgbClr val="B283EA"/>
    <a:srgbClr val="C6E6E5"/>
    <a:srgbClr val="F7CDA5"/>
    <a:srgbClr val="218CCC"/>
    <a:srgbClr val="F7F30B"/>
    <a:srgbClr val="2279B8"/>
    <a:srgbClr val="1F7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744" y="96"/>
      </p:cViewPr>
      <p:guideLst>
        <p:guide orient="horz" pos="2183"/>
        <p:guide pos="3840"/>
        <p:guide orient="horz" pos="2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BBEEA-C071-673A-D817-2C5F6342B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4B8061-75F9-88A1-5D39-D74737ADD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77A0D6-4236-2F82-29CD-3E8DF8DA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BBE-6368-403B-8547-4A1C3B0D4030}" type="datetimeFigureOut">
              <a:rPr lang="ru-RU" smtClean="0"/>
              <a:t>чт 25.08.22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7D65B4-34E9-CBB9-F3D5-BED515BA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7702AC-0174-17BA-B2DC-48AF7AB1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43CE-C7F9-4814-B8EB-64CA3910A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0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D2B2A-C4CD-75D1-A857-5E5837D9C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4959CE-8C88-1E41-B1CE-F461556A4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B019D0-87DA-94A9-3D8F-971F004E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BBE-6368-403B-8547-4A1C3B0D4030}" type="datetimeFigureOut">
              <a:rPr lang="ru-RU" smtClean="0"/>
              <a:t>чт 25.08.22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E7BCB2-0938-4784-758E-5C0F234B2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ED499-6EA2-6D09-A7EB-4EB2EDE7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43CE-C7F9-4814-B8EB-64CA3910A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3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9D6CDF-7770-A6BF-880B-6B963CA3F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6D0775-E49C-6E6A-CC1B-F28E40C56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36018B-1C9A-2A42-12A9-2B432193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BBE-6368-403B-8547-4A1C3B0D4030}" type="datetimeFigureOut">
              <a:rPr lang="ru-RU" smtClean="0"/>
              <a:t>чт 25.08.22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DA83-D9B6-658F-E727-F7A8BDBD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3B5B4-45AB-F69C-32A9-75B574A8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43CE-C7F9-4814-B8EB-64CA3910A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5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E0562-0EB6-5443-D912-81D51B1DD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03893B-D6D0-76A2-4578-6B9EF520F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2EA110-23E7-1911-3292-D2701440F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BBE-6368-403B-8547-4A1C3B0D4030}" type="datetimeFigureOut">
              <a:rPr lang="ru-RU" smtClean="0"/>
              <a:t>чт 25.08.22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AD0F69-D9EF-8D25-A694-83B4635B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78D68-0CD9-30D9-3039-3875A23E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43CE-C7F9-4814-B8EB-64CA3910A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8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DDFB8-415B-3198-302A-0DA51279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D2B589-F60C-30E3-0C05-03810C3C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770614-6666-3B74-55C6-798F16A0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BBE-6368-403B-8547-4A1C3B0D4030}" type="datetimeFigureOut">
              <a:rPr lang="ru-RU" smtClean="0"/>
              <a:t>чт 25.08.22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217CAE-700C-502D-297F-6325A5CCA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0F5043-1F03-C37A-BA59-B5BFDB66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43CE-C7F9-4814-B8EB-64CA3910A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0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C7CA1-2BAD-1873-2BA4-60D23E70A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D69CD-E0D1-C4EF-102F-68DB3010F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5C0BF3-7FC1-C995-4B5C-3674AF736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64D706-0C19-47AD-4318-2C4CFF5C3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BBE-6368-403B-8547-4A1C3B0D4030}" type="datetimeFigureOut">
              <a:rPr lang="ru-RU" smtClean="0"/>
              <a:t>чт 25.08.22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A64FC-2722-FD2B-DCB5-64DAEC0B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B437AE-FE94-7AC3-934A-DC052732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43CE-C7F9-4814-B8EB-64CA3910A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23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75B7C-83AB-4543-D6F9-ABD9D73B8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136797-E2EC-3845-E8C8-6A802F708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356B37-9EDF-CF03-5DC1-4699065A3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6AFE66-C8F0-9270-6ADE-D277B1CA9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7B0D69-D6DF-C249-A3CA-5710B3B43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DE111F-25D5-6A05-22F3-6C330804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BBE-6368-403B-8547-4A1C3B0D4030}" type="datetimeFigureOut">
              <a:rPr lang="ru-RU" smtClean="0"/>
              <a:t>чт 25.08.22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321385-7546-3BC7-83F7-43CCD469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8E544B-C7F4-D736-60AA-8099C309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43CE-C7F9-4814-B8EB-64CA3910A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51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65701-BE14-D7DF-CAC5-E375C4A8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75E924-A81A-F27F-1F4F-5C428766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BBE-6368-403B-8547-4A1C3B0D4030}" type="datetimeFigureOut">
              <a:rPr lang="ru-RU" smtClean="0"/>
              <a:t>чт 25.08.22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0F028A-F5EA-8976-0283-235B95F8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151770-D8DE-F6FC-0E3F-BE8717E5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43CE-C7F9-4814-B8EB-64CA3910A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9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1E7C0A-3391-CBE4-4A5D-987BED20F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BBE-6368-403B-8547-4A1C3B0D4030}" type="datetimeFigureOut">
              <a:rPr lang="ru-RU" smtClean="0"/>
              <a:t>чт 25.08.22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35836B-5D55-5ACE-523C-01C556E0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4F443A-CCFB-DA66-A90F-2FC39503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43CE-C7F9-4814-B8EB-64CA3910A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0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B3354-7A87-B1C2-D846-44DE8766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0F4EDB-F965-3F57-5BC0-47B1604B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132F2C-3B4E-19CB-5D17-1269499BC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A5374F-CCF5-A093-CACE-563E685C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BBE-6368-403B-8547-4A1C3B0D4030}" type="datetimeFigureOut">
              <a:rPr lang="ru-RU" smtClean="0"/>
              <a:t>чт 25.08.22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CFED28-6DE4-7BB2-84B3-6B2FB622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B6841-52C1-01BE-3831-CD670CDE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43CE-C7F9-4814-B8EB-64CA3910A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6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E3312-B741-CB07-D1DC-DF3423E6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80FE16-DED9-D4A5-F9D1-3C75B598D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77395E-9A29-0659-79AA-C482B6FE1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3C6541-0A1F-46B4-7D7F-6A2ED4ED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BBE-6368-403B-8547-4A1C3B0D4030}" type="datetimeFigureOut">
              <a:rPr lang="ru-RU" smtClean="0"/>
              <a:t>чт 25.08.22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00CCD4-3BBD-D3C3-FAAB-C8B68A3F5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75F799-9D49-586A-1B3B-90F3B7D0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43CE-C7F9-4814-B8EB-64CA3910A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A60D6-8BAD-4BA9-52EF-4D5AEF83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F4EBDF-0FE3-862F-E6AE-497C80B36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D5E6AE-6E5D-BEF8-45A5-70FAEC76E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30BBE-6368-403B-8547-4A1C3B0D4030}" type="datetimeFigureOut">
              <a:rPr lang="ru-RU" smtClean="0"/>
              <a:t>чт 25.08.22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F954DE-B96A-C81E-4D3E-CC620C8FF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3C12-B17C-375E-C435-D85777C2B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C43CE-C7F9-4814-B8EB-64CA3910A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C8CEA-F50E-128C-6B75-81B1F777E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57" y="193449"/>
            <a:ext cx="10276114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krobat Black" panose="00000A00000000000000" pitchFamily="50" charset="-52"/>
              </a:rPr>
              <a:t>Школа Минпроса в «полигонной» модели педагогического университета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DE17C7-CDA8-48BA-1AAF-8DCD31505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657" y="2970668"/>
            <a:ext cx="3701143" cy="1165903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latin typeface="Akrobat Bold" panose="00000800000000000000" pitchFamily="50" charset="-52"/>
              </a:rPr>
              <a:t>Андрей Николаевич</a:t>
            </a:r>
            <a:br>
              <a:rPr lang="ru-RU" sz="3600" dirty="0">
                <a:latin typeface="Akrobat Bold" panose="00000800000000000000" pitchFamily="50" charset="-52"/>
              </a:rPr>
            </a:br>
            <a:r>
              <a:rPr lang="ru-RU" sz="3600" dirty="0">
                <a:latin typeface="Akrobat Bold" panose="00000800000000000000" pitchFamily="50" charset="-52"/>
              </a:rPr>
              <a:t>Макаренко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BD9C9A3-FE50-8321-9F3E-42948D88C63A}"/>
              </a:ext>
            </a:extLst>
          </p:cNvPr>
          <p:cNvSpPr txBox="1">
            <a:spLocks/>
          </p:cNvSpPr>
          <p:nvPr/>
        </p:nvSpPr>
        <p:spPr>
          <a:xfrm>
            <a:off x="159657" y="4266180"/>
            <a:ext cx="3802743" cy="520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dirty="0">
                <a:latin typeface="Akrobat" panose="00000600000000000000" pitchFamily="50" charset="-52"/>
              </a:rPr>
              <a:t>Ректор ТГПУ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7AB7B64-CA3E-B09B-C99E-4A42FB3CF316}"/>
              </a:ext>
            </a:extLst>
          </p:cNvPr>
          <p:cNvCxnSpPr>
            <a:cxnSpLocks/>
          </p:cNvCxnSpPr>
          <p:nvPr/>
        </p:nvCxnSpPr>
        <p:spPr>
          <a:xfrm>
            <a:off x="290286" y="4136571"/>
            <a:ext cx="19068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4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C8CEA-F50E-128C-6B75-81B1F777E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57" y="154897"/>
            <a:ext cx="11888613" cy="116590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>
                <a:latin typeface="Akrobat Black" panose="00000A00000000000000" pitchFamily="50" charset="-52"/>
              </a:rPr>
              <a:t>От проекта «Школа Минпроса» к внедрению модели эталонной школы (актуальность и проблематика)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DE17C7-CDA8-48BA-1AAF-8DCD31505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657" y="1409666"/>
            <a:ext cx="2718009" cy="952225"/>
          </a:xfrm>
          <a:prstGeom prst="roundRect">
            <a:avLst>
              <a:gd name="adj" fmla="val 8574"/>
            </a:avLst>
          </a:prstGeom>
          <a:solidFill>
            <a:srgbClr val="EE6E00"/>
          </a:solidFill>
        </p:spPr>
        <p:txBody>
          <a:bodyPr anchor="ctr">
            <a:norm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Образование как драйвер экономического роста страны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37908244-2540-5D2C-B515-25B2F57C8938}"/>
              </a:ext>
            </a:extLst>
          </p:cNvPr>
          <p:cNvSpPr txBox="1">
            <a:spLocks/>
          </p:cNvSpPr>
          <p:nvPr/>
        </p:nvSpPr>
        <p:spPr>
          <a:xfrm>
            <a:off x="2980249" y="1425919"/>
            <a:ext cx="5944045" cy="520019"/>
          </a:xfrm>
          <a:prstGeom prst="roundRect">
            <a:avLst/>
          </a:prstGeom>
          <a:solidFill>
            <a:srgbClr val="2B4D89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Министерство просвещения РФ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618B14B4-077A-2329-7837-65B2650F0122}"/>
              </a:ext>
            </a:extLst>
          </p:cNvPr>
          <p:cNvSpPr txBox="1">
            <a:spLocks/>
          </p:cNvSpPr>
          <p:nvPr/>
        </p:nvSpPr>
        <p:spPr>
          <a:xfrm>
            <a:off x="2980249" y="2013289"/>
            <a:ext cx="1943100" cy="520020"/>
          </a:xfrm>
          <a:prstGeom prst="roundRect">
            <a:avLst/>
          </a:prstGeom>
          <a:solidFill>
            <a:srgbClr val="164182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Общее образование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C6B9C5D8-6CCB-634C-E800-D3E84E5205F4}"/>
              </a:ext>
            </a:extLst>
          </p:cNvPr>
          <p:cNvSpPr txBox="1">
            <a:spLocks/>
          </p:cNvSpPr>
          <p:nvPr/>
        </p:nvSpPr>
        <p:spPr>
          <a:xfrm rot="5400000">
            <a:off x="1621123" y="3989044"/>
            <a:ext cx="3391017" cy="607571"/>
          </a:xfrm>
          <a:prstGeom prst="roundRect">
            <a:avLst/>
          </a:prstGeom>
          <a:solidFill>
            <a:srgbClr val="164182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Дошкольное образование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BCD33C2A-3620-15AF-F228-0E22840DCBA0}"/>
              </a:ext>
            </a:extLst>
          </p:cNvPr>
          <p:cNvSpPr txBox="1">
            <a:spLocks/>
          </p:cNvSpPr>
          <p:nvPr/>
        </p:nvSpPr>
        <p:spPr>
          <a:xfrm>
            <a:off x="4981905" y="2009949"/>
            <a:ext cx="1943100" cy="520020"/>
          </a:xfrm>
          <a:prstGeom prst="roundRect">
            <a:avLst/>
          </a:prstGeom>
          <a:solidFill>
            <a:srgbClr val="1A5699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Профессиональное образование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A63F4BE0-F4D8-209F-AC48-931C6F20C34B}"/>
              </a:ext>
            </a:extLst>
          </p:cNvPr>
          <p:cNvSpPr txBox="1">
            <a:spLocks/>
          </p:cNvSpPr>
          <p:nvPr/>
        </p:nvSpPr>
        <p:spPr>
          <a:xfrm rot="5400000">
            <a:off x="2256296" y="3989043"/>
            <a:ext cx="3391016" cy="607571"/>
          </a:xfrm>
          <a:prstGeom prst="roundRect">
            <a:avLst/>
          </a:prstGeom>
          <a:solidFill>
            <a:srgbClr val="164182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Начальное образование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3F19C601-3FD6-9235-A16A-030358838C0B}"/>
              </a:ext>
            </a:extLst>
          </p:cNvPr>
          <p:cNvSpPr txBox="1">
            <a:spLocks/>
          </p:cNvSpPr>
          <p:nvPr/>
        </p:nvSpPr>
        <p:spPr>
          <a:xfrm rot="5400000">
            <a:off x="2888118" y="3989043"/>
            <a:ext cx="3391017" cy="607571"/>
          </a:xfrm>
          <a:prstGeom prst="roundRect">
            <a:avLst/>
          </a:prstGeom>
          <a:solidFill>
            <a:srgbClr val="164182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Основное общее образование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B32113D9-7DE6-5D95-72DE-E00F26158DBF}"/>
              </a:ext>
            </a:extLst>
          </p:cNvPr>
          <p:cNvSpPr txBox="1">
            <a:spLocks/>
          </p:cNvSpPr>
          <p:nvPr/>
        </p:nvSpPr>
        <p:spPr>
          <a:xfrm>
            <a:off x="6981194" y="2013289"/>
            <a:ext cx="1943100" cy="520020"/>
          </a:xfrm>
          <a:prstGeom prst="roundRect">
            <a:avLst/>
          </a:prstGeom>
          <a:solidFill>
            <a:srgbClr val="218CC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Дополнительное образование 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FE5934CE-D8A0-4EAD-2B1C-869640FB3CAB}"/>
              </a:ext>
            </a:extLst>
          </p:cNvPr>
          <p:cNvSpPr txBox="1">
            <a:spLocks/>
          </p:cNvSpPr>
          <p:nvPr/>
        </p:nvSpPr>
        <p:spPr>
          <a:xfrm>
            <a:off x="4981905" y="2596872"/>
            <a:ext cx="697142" cy="425792"/>
          </a:xfrm>
          <a:prstGeom prst="roundRect">
            <a:avLst/>
          </a:prstGeom>
          <a:solidFill>
            <a:srgbClr val="1A5699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СПО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C4D7C8FA-9450-A663-F308-5EB4A2A8D702}"/>
              </a:ext>
            </a:extLst>
          </p:cNvPr>
          <p:cNvSpPr txBox="1">
            <a:spLocks/>
          </p:cNvSpPr>
          <p:nvPr/>
        </p:nvSpPr>
        <p:spPr>
          <a:xfrm>
            <a:off x="6227863" y="2596872"/>
            <a:ext cx="697142" cy="425792"/>
          </a:xfrm>
          <a:prstGeom prst="roundRect">
            <a:avLst/>
          </a:prstGeom>
          <a:solidFill>
            <a:srgbClr val="1A5699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ВО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473D7B5F-80E0-B3D3-562C-91AA2EB34C4E}"/>
              </a:ext>
            </a:extLst>
          </p:cNvPr>
          <p:cNvSpPr txBox="1">
            <a:spLocks/>
          </p:cNvSpPr>
          <p:nvPr/>
        </p:nvSpPr>
        <p:spPr>
          <a:xfrm>
            <a:off x="4981906" y="3279224"/>
            <a:ext cx="1943099" cy="520020"/>
          </a:xfrm>
          <a:prstGeom prst="roundRect">
            <a:avLst/>
          </a:prstGeom>
          <a:solidFill>
            <a:srgbClr val="1F7BBB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33 педагогических вуза 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3487145E-D3A8-008A-0E75-E1582F99D7B8}"/>
              </a:ext>
            </a:extLst>
          </p:cNvPr>
          <p:cNvSpPr txBox="1">
            <a:spLocks/>
          </p:cNvSpPr>
          <p:nvPr/>
        </p:nvSpPr>
        <p:spPr>
          <a:xfrm rot="5400000">
            <a:off x="4239320" y="4802636"/>
            <a:ext cx="1936380" cy="435027"/>
          </a:xfrm>
          <a:prstGeom prst="roundRect">
            <a:avLst/>
          </a:prstGeom>
          <a:solidFill>
            <a:srgbClr val="1F7BBB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Бакалавриат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3D3AAD54-2167-7441-00E1-F4E94CE3E2EE}"/>
              </a:ext>
            </a:extLst>
          </p:cNvPr>
          <p:cNvSpPr txBox="1">
            <a:spLocks/>
          </p:cNvSpPr>
          <p:nvPr/>
        </p:nvSpPr>
        <p:spPr>
          <a:xfrm rot="5400000">
            <a:off x="4730746" y="4802634"/>
            <a:ext cx="1936379" cy="435027"/>
          </a:xfrm>
          <a:prstGeom prst="roundRect">
            <a:avLst/>
          </a:prstGeom>
          <a:solidFill>
            <a:srgbClr val="1F7BBB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Специалитет</a:t>
            </a: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1ACF9BBB-C1FB-F7DC-3C6F-BA5143C8F712}"/>
              </a:ext>
            </a:extLst>
          </p:cNvPr>
          <p:cNvSpPr txBox="1">
            <a:spLocks/>
          </p:cNvSpPr>
          <p:nvPr/>
        </p:nvSpPr>
        <p:spPr>
          <a:xfrm rot="5400000">
            <a:off x="5222173" y="4802634"/>
            <a:ext cx="1936379" cy="435027"/>
          </a:xfrm>
          <a:prstGeom prst="roundRect">
            <a:avLst/>
          </a:prstGeom>
          <a:solidFill>
            <a:srgbClr val="1F7BBB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Магистратура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0596BF0B-5C6F-104F-4CA0-55DC0FB73334}"/>
              </a:ext>
            </a:extLst>
          </p:cNvPr>
          <p:cNvSpPr txBox="1">
            <a:spLocks/>
          </p:cNvSpPr>
          <p:nvPr/>
        </p:nvSpPr>
        <p:spPr>
          <a:xfrm rot="5400000">
            <a:off x="5713600" y="4802634"/>
            <a:ext cx="1936379" cy="435027"/>
          </a:xfrm>
          <a:prstGeom prst="roundRect">
            <a:avLst/>
          </a:prstGeom>
          <a:solidFill>
            <a:srgbClr val="1F7BBB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Аспирантура </a:t>
            </a: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9E991E66-EEE8-E21D-005B-48A23D23382B}"/>
              </a:ext>
            </a:extLst>
          </p:cNvPr>
          <p:cNvSpPr txBox="1">
            <a:spLocks/>
          </p:cNvSpPr>
          <p:nvPr/>
        </p:nvSpPr>
        <p:spPr>
          <a:xfrm rot="5400000">
            <a:off x="5743063" y="3840016"/>
            <a:ext cx="3391015" cy="914757"/>
          </a:xfrm>
          <a:prstGeom prst="roundRect">
            <a:avLst>
              <a:gd name="adj" fmla="val 10109"/>
            </a:avLst>
          </a:prstGeom>
          <a:solidFill>
            <a:srgbClr val="218CC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Дополнительное образование детей и взрослых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3FD7293E-7746-31DE-B85A-062AE1A94E3A}"/>
              </a:ext>
            </a:extLst>
          </p:cNvPr>
          <p:cNvSpPr txBox="1">
            <a:spLocks/>
          </p:cNvSpPr>
          <p:nvPr/>
        </p:nvSpPr>
        <p:spPr>
          <a:xfrm rot="5400000">
            <a:off x="6771409" y="3838345"/>
            <a:ext cx="3391016" cy="914757"/>
          </a:xfrm>
          <a:prstGeom prst="roundRect">
            <a:avLst>
              <a:gd name="adj" fmla="val 10109"/>
            </a:avLst>
          </a:prstGeom>
          <a:solidFill>
            <a:srgbClr val="218CC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Дополнительное профессиональное образование</a:t>
            </a:r>
          </a:p>
        </p:txBody>
      </p:sp>
      <p:sp>
        <p:nvSpPr>
          <p:cNvPr id="24" name="Подзаголовок 2">
            <a:extLst>
              <a:ext uri="{FF2B5EF4-FFF2-40B4-BE49-F238E27FC236}">
                <a16:creationId xmlns:a16="http://schemas.microsoft.com/office/drawing/2014/main" id="{62B7B93A-D39B-AF4D-E740-1E888651DB1C}"/>
              </a:ext>
            </a:extLst>
          </p:cNvPr>
          <p:cNvSpPr txBox="1">
            <a:spLocks/>
          </p:cNvSpPr>
          <p:nvPr/>
        </p:nvSpPr>
        <p:spPr>
          <a:xfrm>
            <a:off x="8948546" y="1395171"/>
            <a:ext cx="3138026" cy="4596057"/>
          </a:xfrm>
          <a:prstGeom prst="roundRect">
            <a:avLst>
              <a:gd name="adj" fmla="val 3096"/>
            </a:avLst>
          </a:prstGeom>
          <a:solidFill>
            <a:srgbClr val="B283E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118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Ключевые проблемы:</a:t>
            </a:r>
          </a:p>
          <a:p>
            <a:pPr>
              <a:spcBef>
                <a:spcPts val="0"/>
              </a:spcBef>
            </a:pPr>
            <a:endParaRPr lang="ru-RU" sz="118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825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85" dirty="0">
                <a:solidFill>
                  <a:schemeClr val="bg1"/>
                </a:solidFill>
                <a:latin typeface="Century Gothic" panose="020B0502020202020204" pitchFamily="34" charset="0"/>
              </a:rPr>
              <a:t> недостаточность содержательной и технологической согласованности (разрозненность) общего и высшего педагогического образования;</a:t>
            </a:r>
          </a:p>
          <a:p>
            <a:pPr marL="182563" algn="l">
              <a:spcBef>
                <a:spcPts val="0"/>
              </a:spcBef>
            </a:pPr>
            <a:endParaRPr lang="ru-RU" sz="1185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825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85" dirty="0">
                <a:solidFill>
                  <a:schemeClr val="bg1"/>
                </a:solidFill>
                <a:latin typeface="Century Gothic" panose="020B0502020202020204" pitchFamily="34" charset="0"/>
              </a:rPr>
              <a:t> недостаточность уровня </a:t>
            </a:r>
            <a:r>
              <a:rPr lang="ru-RU" sz="1185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практикоориентированности</a:t>
            </a:r>
            <a:r>
              <a:rPr lang="ru-RU" sz="1185" dirty="0">
                <a:solidFill>
                  <a:schemeClr val="bg1"/>
                </a:solidFill>
                <a:latin typeface="Century Gothic" panose="020B0502020202020204" pitchFamily="34" charset="0"/>
              </a:rPr>
              <a:t> в подготовке учителей и других работников системы образования в педагогическом вузе при существующих формах взаимодействия вуза со школами;</a:t>
            </a:r>
          </a:p>
          <a:p>
            <a:pPr marL="182563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185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825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85" dirty="0">
                <a:solidFill>
                  <a:schemeClr val="bg1"/>
                </a:solidFill>
                <a:latin typeface="Century Gothic" panose="020B0502020202020204" pitchFamily="34" charset="0"/>
              </a:rPr>
              <a:t> недостаточность использования максимально эффективных механизмов закрепления педагогов в профессии недостаточность уровня вовлеченности профессорско-преподавательского состава (ППС) педагогических вузов в реальную образовательную практику разных уровней образования</a:t>
            </a:r>
          </a:p>
        </p:txBody>
      </p:sp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id="{8BD05BA7-97A2-84E2-8EAF-7D6C7324C30A}"/>
              </a:ext>
            </a:extLst>
          </p:cNvPr>
          <p:cNvSpPr txBox="1">
            <a:spLocks/>
          </p:cNvSpPr>
          <p:nvPr/>
        </p:nvSpPr>
        <p:spPr>
          <a:xfrm>
            <a:off x="159657" y="6067273"/>
            <a:ext cx="11888613" cy="639655"/>
          </a:xfrm>
          <a:prstGeom prst="roundRect">
            <a:avLst/>
          </a:prstGeom>
          <a:solidFill>
            <a:srgbClr val="1F7BBB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Ключевые проблемы возможно устранить при  отлаженных механизмах системного взаимодействия между педагогическим вузом и образовательной организацией</a:t>
            </a:r>
          </a:p>
        </p:txBody>
      </p:sp>
      <p:sp>
        <p:nvSpPr>
          <p:cNvPr id="27" name="Подзаголовок 2">
            <a:extLst>
              <a:ext uri="{FF2B5EF4-FFF2-40B4-BE49-F238E27FC236}">
                <a16:creationId xmlns:a16="http://schemas.microsoft.com/office/drawing/2014/main" id="{3629D531-DD0E-220D-29E1-3EA31946EB29}"/>
              </a:ext>
            </a:extLst>
          </p:cNvPr>
          <p:cNvSpPr txBox="1">
            <a:spLocks/>
          </p:cNvSpPr>
          <p:nvPr/>
        </p:nvSpPr>
        <p:spPr>
          <a:xfrm>
            <a:off x="313146" y="2627533"/>
            <a:ext cx="1555302" cy="581679"/>
          </a:xfrm>
          <a:prstGeom prst="roundRect">
            <a:avLst/>
          </a:prstGeom>
          <a:solidFill>
            <a:srgbClr val="EE6E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Человеческий капитал</a:t>
            </a:r>
          </a:p>
        </p:txBody>
      </p:sp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1FAAA38C-EA34-F1E3-5127-F9D0BE69E665}"/>
              </a:ext>
            </a:extLst>
          </p:cNvPr>
          <p:cNvSpPr txBox="1">
            <a:spLocks/>
          </p:cNvSpPr>
          <p:nvPr/>
        </p:nvSpPr>
        <p:spPr>
          <a:xfrm>
            <a:off x="1180573" y="3470280"/>
            <a:ext cx="1555302" cy="581678"/>
          </a:xfrm>
          <a:prstGeom prst="roundRect">
            <a:avLst/>
          </a:prstGeom>
          <a:solidFill>
            <a:srgbClr val="EE6E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Качество образования</a:t>
            </a:r>
          </a:p>
        </p:txBody>
      </p: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92A44F5F-585D-6D3B-7733-923EFDF0BFC4}"/>
              </a:ext>
            </a:extLst>
          </p:cNvPr>
          <p:cNvSpPr txBox="1">
            <a:spLocks/>
          </p:cNvSpPr>
          <p:nvPr/>
        </p:nvSpPr>
        <p:spPr>
          <a:xfrm>
            <a:off x="343492" y="4301948"/>
            <a:ext cx="1378248" cy="581678"/>
          </a:xfrm>
          <a:prstGeom prst="roundRect">
            <a:avLst/>
          </a:prstGeom>
          <a:solidFill>
            <a:srgbClr val="EE6E0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Качество подготовки педагогов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654F086A-E4EC-C594-1D9A-DBEB128CFCA9}"/>
              </a:ext>
            </a:extLst>
          </p:cNvPr>
          <p:cNvCxnSpPr>
            <a:cxnSpLocks/>
          </p:cNvCxnSpPr>
          <p:nvPr/>
        </p:nvCxnSpPr>
        <p:spPr>
          <a:xfrm>
            <a:off x="6566335" y="2996805"/>
            <a:ext cx="0" cy="260745"/>
          </a:xfrm>
          <a:prstGeom prst="straightConnector1">
            <a:avLst/>
          </a:prstGeom>
          <a:ln w="63500">
            <a:gradFill>
              <a:gsLst>
                <a:gs pos="0">
                  <a:srgbClr val="1A5699"/>
                </a:gs>
                <a:gs pos="100000">
                  <a:srgbClr val="1F7BBB"/>
                </a:gs>
              </a:gsLst>
              <a:lin ang="5400000" scaled="1"/>
            </a:gra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4484D46-8E5B-17E6-6D59-F6F3347B0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05" y="4126329"/>
            <a:ext cx="1199306" cy="102660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F3E79E2-9DED-587D-1005-ECCE0DE80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0" y="3130700"/>
            <a:ext cx="1155531" cy="86358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8B928A38-6248-AA62-B331-3CB4303FAC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83" y="2389795"/>
            <a:ext cx="1439018" cy="952225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C747481B-99A7-DE2B-DFA6-B9B354EEC3AD}"/>
              </a:ext>
            </a:extLst>
          </p:cNvPr>
          <p:cNvCxnSpPr>
            <a:cxnSpLocks/>
          </p:cNvCxnSpPr>
          <p:nvPr/>
        </p:nvCxnSpPr>
        <p:spPr>
          <a:xfrm flipV="1">
            <a:off x="1467892" y="4087645"/>
            <a:ext cx="0" cy="293855"/>
          </a:xfrm>
          <a:prstGeom prst="straightConnector1">
            <a:avLst/>
          </a:prstGeom>
          <a:ln w="63500">
            <a:solidFill>
              <a:srgbClr val="EE6E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3A84829-13B6-0ADE-5C9D-1D47700F579C}"/>
              </a:ext>
            </a:extLst>
          </p:cNvPr>
          <p:cNvCxnSpPr>
            <a:cxnSpLocks/>
          </p:cNvCxnSpPr>
          <p:nvPr/>
        </p:nvCxnSpPr>
        <p:spPr>
          <a:xfrm flipV="1">
            <a:off x="1467892" y="3220290"/>
            <a:ext cx="785" cy="287848"/>
          </a:xfrm>
          <a:prstGeom prst="straightConnector1">
            <a:avLst/>
          </a:prstGeom>
          <a:ln w="63500">
            <a:solidFill>
              <a:srgbClr val="EE6E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3D976FDD-42DB-1444-E75D-CEBCD7A7339D}"/>
              </a:ext>
            </a:extLst>
          </p:cNvPr>
          <p:cNvCxnSpPr>
            <a:stCxn id="18" idx="1"/>
          </p:cNvCxnSpPr>
          <p:nvPr/>
        </p:nvCxnSpPr>
        <p:spPr>
          <a:xfrm flipV="1">
            <a:off x="5207510" y="3792263"/>
            <a:ext cx="0" cy="2596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981BB6CD-6EE1-9CD9-0200-B3158B0F2FF7}"/>
              </a:ext>
            </a:extLst>
          </p:cNvPr>
          <p:cNvCxnSpPr>
            <a:cxnSpLocks/>
            <a:stCxn id="19" idx="1"/>
          </p:cNvCxnSpPr>
          <p:nvPr/>
        </p:nvCxnSpPr>
        <p:spPr>
          <a:xfrm flipV="1">
            <a:off x="5698935" y="3792263"/>
            <a:ext cx="0" cy="259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F98D7660-59E9-7C73-4532-22391745969D}"/>
              </a:ext>
            </a:extLst>
          </p:cNvPr>
          <p:cNvCxnSpPr>
            <a:cxnSpLocks/>
          </p:cNvCxnSpPr>
          <p:nvPr/>
        </p:nvCxnSpPr>
        <p:spPr>
          <a:xfrm flipV="1">
            <a:off x="6190362" y="3792263"/>
            <a:ext cx="0" cy="259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B4A3184A-DEB2-337F-2DC4-A20ADDA008EB}"/>
              </a:ext>
            </a:extLst>
          </p:cNvPr>
          <p:cNvCxnSpPr>
            <a:cxnSpLocks/>
          </p:cNvCxnSpPr>
          <p:nvPr/>
        </p:nvCxnSpPr>
        <p:spPr>
          <a:xfrm flipV="1">
            <a:off x="6680965" y="3792262"/>
            <a:ext cx="0" cy="259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4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дзаголовок 2">
            <a:extLst>
              <a:ext uri="{FF2B5EF4-FFF2-40B4-BE49-F238E27FC236}">
                <a16:creationId xmlns:a16="http://schemas.microsoft.com/office/drawing/2014/main" id="{7BCF94B1-0041-9125-E1AE-3346634EFB46}"/>
              </a:ext>
            </a:extLst>
          </p:cNvPr>
          <p:cNvSpPr txBox="1">
            <a:spLocks/>
          </p:cNvSpPr>
          <p:nvPr/>
        </p:nvSpPr>
        <p:spPr>
          <a:xfrm>
            <a:off x="8599765" y="1036907"/>
            <a:ext cx="3326055" cy="520020"/>
          </a:xfrm>
          <a:prstGeom prst="roundRect">
            <a:avLst/>
          </a:prstGeom>
          <a:solidFill>
            <a:srgbClr val="2279B8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учреждение дополнительного образования детей и взрослых </a:t>
            </a:r>
          </a:p>
        </p:txBody>
      </p:sp>
      <p:sp>
        <p:nvSpPr>
          <p:cNvPr id="42" name="Подзаголовок 2">
            <a:extLst>
              <a:ext uri="{FF2B5EF4-FFF2-40B4-BE49-F238E27FC236}">
                <a16:creationId xmlns:a16="http://schemas.microsoft.com/office/drawing/2014/main" id="{B7785F84-C9F2-B51C-1132-A18A1B0A90C2}"/>
              </a:ext>
            </a:extLst>
          </p:cNvPr>
          <p:cNvSpPr txBox="1">
            <a:spLocks/>
          </p:cNvSpPr>
          <p:nvPr/>
        </p:nvSpPr>
        <p:spPr>
          <a:xfrm>
            <a:off x="6070707" y="1328489"/>
            <a:ext cx="1690455" cy="347801"/>
          </a:xfrm>
          <a:prstGeom prst="roundRect">
            <a:avLst/>
          </a:prstGeom>
          <a:solidFill>
            <a:srgbClr val="2279B8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детский сад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C8CEA-F50E-128C-6B75-81B1F777E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56" y="154897"/>
            <a:ext cx="11888613" cy="116590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>
                <a:latin typeface="Akrobat Black" panose="00000A00000000000000" pitchFamily="50" charset="-52"/>
              </a:rPr>
              <a:t>«Полигонная» модель педагогического университета как новый подход в подготовке педагога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DE17C7-CDA8-48BA-1AAF-8DCD31505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203" y="1479858"/>
            <a:ext cx="4451778" cy="747441"/>
          </a:xfrm>
          <a:prstGeom prst="roundRect">
            <a:avLst/>
          </a:prstGeom>
          <a:solidFill>
            <a:srgbClr val="EE6E00"/>
          </a:solidFill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«Полигонная» модель</a:t>
            </a:r>
            <a:b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в российском образовании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473D7B5F-80E0-B3D3-562C-91AA2EB34C4E}"/>
              </a:ext>
            </a:extLst>
          </p:cNvPr>
          <p:cNvSpPr txBox="1">
            <a:spLocks/>
          </p:cNvSpPr>
          <p:nvPr/>
        </p:nvSpPr>
        <p:spPr>
          <a:xfrm>
            <a:off x="398204" y="4527814"/>
            <a:ext cx="2194357" cy="726394"/>
          </a:xfrm>
          <a:prstGeom prst="roundRect">
            <a:avLst/>
          </a:prstGeom>
          <a:solidFill>
            <a:srgbClr val="EE6E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университетские клиники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3487145E-D3A8-008A-0E75-E1582F99D7B8}"/>
              </a:ext>
            </a:extLst>
          </p:cNvPr>
          <p:cNvSpPr txBox="1">
            <a:spLocks/>
          </p:cNvSpPr>
          <p:nvPr/>
        </p:nvSpPr>
        <p:spPr>
          <a:xfrm rot="16200000">
            <a:off x="2344457" y="2821088"/>
            <a:ext cx="1779865" cy="789989"/>
          </a:xfrm>
          <a:prstGeom prst="roundRect">
            <a:avLst/>
          </a:prstGeom>
          <a:solidFill>
            <a:srgbClr val="EE6E0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экономика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3D3AAD54-2167-7441-00E1-F4E94CE3E2EE}"/>
              </a:ext>
            </a:extLst>
          </p:cNvPr>
          <p:cNvSpPr txBox="1">
            <a:spLocks/>
          </p:cNvSpPr>
          <p:nvPr/>
        </p:nvSpPr>
        <p:spPr>
          <a:xfrm rot="16200000">
            <a:off x="-96732" y="2821086"/>
            <a:ext cx="1779863" cy="789991"/>
          </a:xfrm>
          <a:prstGeom prst="roundRect">
            <a:avLst/>
          </a:prstGeom>
          <a:solidFill>
            <a:srgbClr val="EE6E0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юриспруденция</a:t>
            </a: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1ACF9BBB-C1FB-F7DC-3C6F-BA5143C8F712}"/>
              </a:ext>
            </a:extLst>
          </p:cNvPr>
          <p:cNvSpPr txBox="1">
            <a:spLocks/>
          </p:cNvSpPr>
          <p:nvPr/>
        </p:nvSpPr>
        <p:spPr>
          <a:xfrm rot="16200000">
            <a:off x="1123863" y="2821088"/>
            <a:ext cx="1779863" cy="789990"/>
          </a:xfrm>
          <a:prstGeom prst="roundRect">
            <a:avLst/>
          </a:prstGeom>
          <a:solidFill>
            <a:srgbClr val="EE6E0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медицина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0596BF0B-5C6F-104F-4CA0-55DC0FB73334}"/>
              </a:ext>
            </a:extLst>
          </p:cNvPr>
          <p:cNvSpPr txBox="1">
            <a:spLocks/>
          </p:cNvSpPr>
          <p:nvPr/>
        </p:nvSpPr>
        <p:spPr>
          <a:xfrm rot="16200000">
            <a:off x="3565055" y="2821089"/>
            <a:ext cx="1779863" cy="789988"/>
          </a:xfrm>
          <a:prstGeom prst="roundRect">
            <a:avLst/>
          </a:prstGeom>
          <a:solidFill>
            <a:srgbClr val="EE6E0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педагогика</a:t>
            </a:r>
          </a:p>
        </p:txBody>
      </p:sp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id="{8BD05BA7-97A2-84E2-8EAF-7D6C7324C30A}"/>
              </a:ext>
            </a:extLst>
          </p:cNvPr>
          <p:cNvSpPr txBox="1">
            <a:spLocks/>
          </p:cNvSpPr>
          <p:nvPr/>
        </p:nvSpPr>
        <p:spPr>
          <a:xfrm>
            <a:off x="202494" y="5551430"/>
            <a:ext cx="11787013" cy="9816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effectLst>
                  <a:glow rad="635000">
                    <a:schemeClr val="bg1">
                      <a:alpha val="47000"/>
                    </a:schemeClr>
                  </a:glow>
                </a:effectLst>
                <a:latin typeface="Akrobat Bold" panose="00000800000000000000" pitchFamily="50" charset="-52"/>
              </a:rPr>
              <a:t>«Полигонная» модель педагогического вуза обеспечивает единство образовательного пространства и неразрывность уровней образования в  подготовке педагогических кадров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A0F5600-B0F8-0021-7662-B221EB52391A}"/>
              </a:ext>
            </a:extLst>
          </p:cNvPr>
          <p:cNvSpPr txBox="1">
            <a:spLocks/>
          </p:cNvSpPr>
          <p:nvPr/>
        </p:nvSpPr>
        <p:spPr>
          <a:xfrm>
            <a:off x="2655624" y="4527814"/>
            <a:ext cx="2194357" cy="726394"/>
          </a:xfrm>
          <a:prstGeom prst="roundRect">
            <a:avLst/>
          </a:prstGeom>
          <a:solidFill>
            <a:srgbClr val="EE6E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клиническая практика (НГПУ)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610207B5-0DA7-42A7-4F82-E9FA6C38A99F}"/>
              </a:ext>
            </a:extLst>
          </p:cNvPr>
          <p:cNvCxnSpPr>
            <a:cxnSpLocks/>
            <a:stCxn id="20" idx="1"/>
          </p:cNvCxnSpPr>
          <p:nvPr/>
        </p:nvCxnSpPr>
        <p:spPr>
          <a:xfrm>
            <a:off x="2013795" y="4106015"/>
            <a:ext cx="0" cy="385966"/>
          </a:xfrm>
          <a:prstGeom prst="straightConnector1">
            <a:avLst/>
          </a:prstGeom>
          <a:ln w="63500">
            <a:solidFill>
              <a:srgbClr val="EE6E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F169A152-2B6A-43D9-DCBC-53518A60E69A}"/>
              </a:ext>
            </a:extLst>
          </p:cNvPr>
          <p:cNvCxnSpPr>
            <a:cxnSpLocks/>
            <a:stCxn id="21" idx="1"/>
          </p:cNvCxnSpPr>
          <p:nvPr/>
        </p:nvCxnSpPr>
        <p:spPr>
          <a:xfrm>
            <a:off x="4454987" y="4106015"/>
            <a:ext cx="0" cy="385966"/>
          </a:xfrm>
          <a:prstGeom prst="straightConnector1">
            <a:avLst/>
          </a:prstGeom>
          <a:ln w="63500">
            <a:solidFill>
              <a:srgbClr val="EE6E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Подзаголовок 2">
            <a:extLst>
              <a:ext uri="{FF2B5EF4-FFF2-40B4-BE49-F238E27FC236}">
                <a16:creationId xmlns:a16="http://schemas.microsoft.com/office/drawing/2014/main" id="{280972FE-7516-0053-DCF4-3082BC42675B}"/>
              </a:ext>
            </a:extLst>
          </p:cNvPr>
          <p:cNvSpPr txBox="1">
            <a:spLocks/>
          </p:cNvSpPr>
          <p:nvPr/>
        </p:nvSpPr>
        <p:spPr>
          <a:xfrm>
            <a:off x="5485455" y="3457608"/>
            <a:ext cx="1612692" cy="360958"/>
          </a:xfrm>
          <a:prstGeom prst="roundRect">
            <a:avLst/>
          </a:prstGeom>
          <a:solidFill>
            <a:srgbClr val="2279B8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школа</a:t>
            </a:r>
          </a:p>
        </p:txBody>
      </p:sp>
      <p:sp>
        <p:nvSpPr>
          <p:cNvPr id="45" name="Подзаголовок 2">
            <a:extLst>
              <a:ext uri="{FF2B5EF4-FFF2-40B4-BE49-F238E27FC236}">
                <a16:creationId xmlns:a16="http://schemas.microsoft.com/office/drawing/2014/main" id="{7A8675F5-88C7-414D-9BDA-8954705E4F9F}"/>
              </a:ext>
            </a:extLst>
          </p:cNvPr>
          <p:cNvSpPr txBox="1">
            <a:spLocks/>
          </p:cNvSpPr>
          <p:nvPr/>
        </p:nvSpPr>
        <p:spPr>
          <a:xfrm>
            <a:off x="6021404" y="4702139"/>
            <a:ext cx="2488931" cy="377743"/>
          </a:xfrm>
          <a:prstGeom prst="roundRect">
            <a:avLst/>
          </a:prstGeom>
          <a:solidFill>
            <a:srgbClr val="2279B8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колледж/техникум</a:t>
            </a:r>
          </a:p>
        </p:txBody>
      </p:sp>
      <p:sp>
        <p:nvSpPr>
          <p:cNvPr id="46" name="Подзаголовок 2">
            <a:extLst>
              <a:ext uri="{FF2B5EF4-FFF2-40B4-BE49-F238E27FC236}">
                <a16:creationId xmlns:a16="http://schemas.microsoft.com/office/drawing/2014/main" id="{46B7334B-8FC2-76B4-6537-052750B726E8}"/>
              </a:ext>
            </a:extLst>
          </p:cNvPr>
          <p:cNvSpPr txBox="1">
            <a:spLocks/>
          </p:cNvSpPr>
          <p:nvPr/>
        </p:nvSpPr>
        <p:spPr>
          <a:xfrm>
            <a:off x="9677367" y="3642356"/>
            <a:ext cx="2311078" cy="923240"/>
          </a:xfrm>
          <a:prstGeom prst="roundRect">
            <a:avLst/>
          </a:prstGeom>
          <a:solidFill>
            <a:srgbClr val="2279B8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учреждение дополнительного профессионального образования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69EF3BF-1C47-B5C8-3321-142BCC71E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3"/>
          <a:stretch/>
        </p:blipFill>
        <p:spPr>
          <a:xfrm>
            <a:off x="5611170" y="1241919"/>
            <a:ext cx="5614933" cy="43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3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1EB625-07BB-4AF4-9CE4-0E0FE06C61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24211" r="7923" b="28618"/>
          <a:stretch/>
        </p:blipFill>
        <p:spPr>
          <a:xfrm>
            <a:off x="2273300" y="2607323"/>
            <a:ext cx="7289800" cy="2279702"/>
          </a:xfrm>
          <a:prstGeom prst="rect">
            <a:avLst/>
          </a:prstGeom>
        </p:spPr>
      </p:pic>
      <p:sp>
        <p:nvSpPr>
          <p:cNvPr id="43" name="Подзаголовок 2">
            <a:extLst>
              <a:ext uri="{FF2B5EF4-FFF2-40B4-BE49-F238E27FC236}">
                <a16:creationId xmlns:a16="http://schemas.microsoft.com/office/drawing/2014/main" id="{7BCF94B1-0041-9125-E1AE-3346634EFB46}"/>
              </a:ext>
            </a:extLst>
          </p:cNvPr>
          <p:cNvSpPr txBox="1">
            <a:spLocks/>
          </p:cNvSpPr>
          <p:nvPr/>
        </p:nvSpPr>
        <p:spPr>
          <a:xfrm>
            <a:off x="8166965" y="893893"/>
            <a:ext cx="3585114" cy="488952"/>
          </a:xfrm>
          <a:prstGeom prst="roundRect">
            <a:avLst/>
          </a:prstGeom>
          <a:solidFill>
            <a:srgbClr val="B283EA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>
                <a:solidFill>
                  <a:schemeClr val="bg1"/>
                </a:solidFill>
                <a:latin typeface="Century Gothic" panose="020B0502020202020204" pitchFamily="34" charset="0"/>
              </a:rPr>
              <a:t>Что делать?</a:t>
            </a:r>
            <a:endParaRPr lang="ru-RU" sz="1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одзаголовок 2">
            <a:extLst>
              <a:ext uri="{FF2B5EF4-FFF2-40B4-BE49-F238E27FC236}">
                <a16:creationId xmlns:a16="http://schemas.microsoft.com/office/drawing/2014/main" id="{B7785F84-C9F2-B51C-1132-A18A1B0A90C2}"/>
              </a:ext>
            </a:extLst>
          </p:cNvPr>
          <p:cNvSpPr txBox="1">
            <a:spLocks/>
          </p:cNvSpPr>
          <p:nvPr/>
        </p:nvSpPr>
        <p:spPr>
          <a:xfrm>
            <a:off x="4301206" y="1141024"/>
            <a:ext cx="3580638" cy="1170076"/>
          </a:xfrm>
          <a:prstGeom prst="roundRect">
            <a:avLst/>
          </a:prstGeom>
          <a:solidFill>
            <a:srgbClr val="2279B8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Школа  в «полигонной» модели педагогического вуза как эталонная модель «Школы Минпроса»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C8CEA-F50E-128C-6B75-81B1F777E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99" y="20950"/>
            <a:ext cx="11916795" cy="872943"/>
          </a:xfrm>
        </p:spPr>
        <p:txBody>
          <a:bodyPr>
            <a:noAutofit/>
          </a:bodyPr>
          <a:lstStyle/>
          <a:p>
            <a:pPr algn="l"/>
            <a:br>
              <a:rPr lang="ru-RU" sz="3200" dirty="0">
                <a:latin typeface="Akrobat Black" panose="00000A00000000000000" pitchFamily="50" charset="-52"/>
              </a:rPr>
            </a:br>
            <a:br>
              <a:rPr lang="ru-RU" sz="3200" dirty="0">
                <a:latin typeface="Akrobat Black" panose="00000A00000000000000" pitchFamily="50" charset="-52"/>
              </a:rPr>
            </a:br>
            <a:br>
              <a:rPr lang="ru-RU" sz="3200" dirty="0">
                <a:latin typeface="Akrobat Black" panose="00000A00000000000000" pitchFamily="50" charset="-52"/>
              </a:rPr>
            </a:br>
            <a:br>
              <a:rPr lang="ru-RU" sz="3200" dirty="0">
                <a:latin typeface="Akrobat Black" panose="00000A00000000000000" pitchFamily="50" charset="-52"/>
              </a:rPr>
            </a:br>
            <a:br>
              <a:rPr lang="ru-RU" sz="3200" dirty="0">
                <a:latin typeface="Akrobat Black" panose="00000A00000000000000" pitchFamily="50" charset="-52"/>
              </a:rPr>
            </a:br>
            <a:br>
              <a:rPr lang="ru-RU" sz="3200" dirty="0">
                <a:latin typeface="Akrobat Black" panose="00000A00000000000000" pitchFamily="50" charset="-52"/>
              </a:rPr>
            </a:br>
            <a:br>
              <a:rPr lang="ru-RU" sz="3200" dirty="0">
                <a:latin typeface="Akrobat Black" panose="00000A00000000000000" pitchFamily="50" charset="-52"/>
              </a:rPr>
            </a:br>
            <a:r>
              <a:rPr lang="ru-RU" sz="3200" dirty="0">
                <a:latin typeface="Akrobat Black" panose="00000A00000000000000" pitchFamily="50" charset="-52"/>
              </a:rPr>
              <a:t>«Полигонная» модель педагогического университета как новая реальность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DE17C7-CDA8-48BA-1AAF-8DCD31505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782" y="896548"/>
            <a:ext cx="3763778" cy="488952"/>
          </a:xfrm>
          <a:prstGeom prst="roundRect">
            <a:avLst/>
          </a:prstGeom>
          <a:solidFill>
            <a:srgbClr val="29C1CD"/>
          </a:solidFill>
        </p:spPr>
        <p:txBody>
          <a:bodyPr>
            <a:norm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Что даст?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473D7B5F-80E0-B3D3-562C-91AA2EB34C4E}"/>
              </a:ext>
            </a:extLst>
          </p:cNvPr>
          <p:cNvSpPr txBox="1">
            <a:spLocks/>
          </p:cNvSpPr>
          <p:nvPr/>
        </p:nvSpPr>
        <p:spPr>
          <a:xfrm>
            <a:off x="261258" y="1525811"/>
            <a:ext cx="3763778" cy="4174718"/>
          </a:xfrm>
          <a:prstGeom prst="roundRect">
            <a:avLst>
              <a:gd name="adj" fmla="val 5099"/>
            </a:avLst>
          </a:prstGeom>
          <a:solidFill>
            <a:srgbClr val="29C1CD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30" dirty="0">
                <a:solidFill>
                  <a:schemeClr val="bg1"/>
                </a:solidFill>
                <a:latin typeface="Century Gothic" panose="020B0502020202020204" pitchFamily="34" charset="0"/>
              </a:rPr>
              <a:t>Изменения инфраструктуры педагогических вузов (</a:t>
            </a:r>
            <a:r>
              <a:rPr lang="ru-RU" sz="143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кванториум</a:t>
            </a:r>
            <a:r>
              <a:rPr lang="ru-RU" sz="1430" dirty="0">
                <a:solidFill>
                  <a:schemeClr val="bg1"/>
                </a:solidFill>
                <a:latin typeface="Century Gothic" panose="020B0502020202020204" pitchFamily="34" charset="0"/>
              </a:rPr>
              <a:t>, технопарк) усилят эффективность подготовки педагогов, но и будут работать на запросы общего образования.</a:t>
            </a: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30" dirty="0">
                <a:solidFill>
                  <a:schemeClr val="bg1"/>
                </a:solidFill>
                <a:latin typeface="Century Gothic" panose="020B0502020202020204" pitchFamily="34" charset="0"/>
              </a:rPr>
              <a:t>Обеспечение гибкой системы при формировании штата, где ППС могут быть учителями школы, а педагоги школы работать со студентами.</a:t>
            </a: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30" dirty="0">
                <a:solidFill>
                  <a:schemeClr val="bg1"/>
                </a:solidFill>
                <a:latin typeface="Century Gothic" panose="020B0502020202020204" pitchFamily="34" charset="0"/>
              </a:rPr>
              <a:t>Реализация качественно новой подготовки учителей «у парты», максимально погруженных в деятельность и проживающих все процессы в эталонной школе проекта «Школа Минпроса». </a:t>
            </a:r>
          </a:p>
        </p:txBody>
      </p:sp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id="{8BD05BA7-97A2-84E2-8EAF-7D6C7324C30A}"/>
              </a:ext>
            </a:extLst>
          </p:cNvPr>
          <p:cNvSpPr txBox="1">
            <a:spLocks/>
          </p:cNvSpPr>
          <p:nvPr/>
        </p:nvSpPr>
        <p:spPr>
          <a:xfrm>
            <a:off x="256782" y="5759968"/>
            <a:ext cx="11787013" cy="9816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effectLst>
                  <a:glow rad="635000">
                    <a:schemeClr val="bg1">
                      <a:alpha val="47000"/>
                    </a:schemeClr>
                  </a:glow>
                </a:effectLst>
                <a:latin typeface="Akrobat Bold" panose="00000800000000000000" pitchFamily="50" charset="-52"/>
              </a:rPr>
              <a:t>ТГПУ как пилотная площадка для внедрения изменений в практике профессиональной подготовки педагогических кадров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25C13671-0740-F87B-C83C-A86A2DED9C62}"/>
              </a:ext>
            </a:extLst>
          </p:cNvPr>
          <p:cNvSpPr txBox="1">
            <a:spLocks/>
          </p:cNvSpPr>
          <p:nvPr/>
        </p:nvSpPr>
        <p:spPr>
          <a:xfrm>
            <a:off x="8166965" y="1525811"/>
            <a:ext cx="3763777" cy="4174718"/>
          </a:xfrm>
          <a:prstGeom prst="roundRect">
            <a:avLst>
              <a:gd name="adj" fmla="val 5099"/>
            </a:avLst>
          </a:prstGeom>
          <a:solidFill>
            <a:srgbClr val="B283EA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Пересмотр существующей нормативной (правовой, финансовой) базы;</a:t>
            </a: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Разработка алгоритмов включения школы (сада, учреждений СПО, дополнительного образования) в структуру педагогического вуза;</a:t>
            </a: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Разработка подходов к реализации образовательных процессов школы и вуза в рамках новой полигонной модели, обеспечивающих погружение всех субъектов в интегрированное образовательное пространство и позволяющих максимально задействовать ресурсы школы и вуза для взаимного развития и повышения качества общего и педагогического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09215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A4E3DA8-340B-CDE1-AADA-8BEF657E3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498" y="694312"/>
            <a:ext cx="9172580" cy="1736618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dirty="0">
                <a:latin typeface="Akrobat Black" panose="00000A00000000000000" pitchFamily="50" charset="-52"/>
              </a:rPr>
              <a:t>Томский государственный педагогический университет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B12FAD9F-FEDE-497E-D1B6-2806CE2CC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498" y="2796594"/>
            <a:ext cx="7126066" cy="207662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800" dirty="0">
              <a:latin typeface="Century Gothic" panose="020B0502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Century Gothic" panose="020B0502020202020204" pitchFamily="34" charset="0"/>
              </a:rPr>
              <a:t>г. Томск, ул. Киевская, 60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800" dirty="0">
              <a:latin typeface="Century Gothic" panose="020B0502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Century Gothic" panose="020B0502020202020204" pitchFamily="34" charset="0"/>
              </a:rPr>
              <a:t>rector@tspu.edu.ru</a:t>
            </a:r>
          </a:p>
        </p:txBody>
      </p:sp>
    </p:spTree>
    <p:extLst>
      <p:ext uri="{BB962C8B-B14F-4D97-AF65-F5344CB8AC3E}">
        <p14:creationId xmlns:p14="http://schemas.microsoft.com/office/powerpoint/2010/main" val="1143176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436</Words>
  <Application>Microsoft Office PowerPoint</Application>
  <PresentationFormat>Широкоэкранный</PresentationFormat>
  <Paragraphs>63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Calibri Light</vt:lpstr>
      <vt:lpstr>Akrobat</vt:lpstr>
      <vt:lpstr>Century Gothic</vt:lpstr>
      <vt:lpstr>Calibri</vt:lpstr>
      <vt:lpstr>Akrobat Bold</vt:lpstr>
      <vt:lpstr>Akrobat Black</vt:lpstr>
      <vt:lpstr>Arial</vt:lpstr>
      <vt:lpstr>Тема Office</vt:lpstr>
      <vt:lpstr>Школа Минпроса в «полигонной» модели педагогического университета</vt:lpstr>
      <vt:lpstr>От проекта «Школа Минпроса» к внедрению модели эталонной школы (актуальность и проблематика)</vt:lpstr>
      <vt:lpstr>«Полигонная» модель педагогического университета как новый подход в подготовке педагога</vt:lpstr>
      <vt:lpstr>       «Полигонная» модель педагогического университета как новая реальность</vt:lpstr>
      <vt:lpstr>Томский государственный педагогический университет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Минпроса в «полигонной» модели педагогического университета</dc:title>
  <dc:creator>Таисия Шутова</dc:creator>
  <cp:lastModifiedBy>Рената</cp:lastModifiedBy>
  <cp:revision>91</cp:revision>
  <dcterms:created xsi:type="dcterms:W3CDTF">2022-08-25T06:23:46Z</dcterms:created>
  <dcterms:modified xsi:type="dcterms:W3CDTF">2022-08-25T12:58:47Z</dcterms:modified>
</cp:coreProperties>
</file>